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0"/>
  </p:notesMasterIdLst>
  <p:handoutMasterIdLst>
    <p:handoutMasterId r:id="rId41"/>
  </p:handoutMasterIdLst>
  <p:sldIdLst>
    <p:sldId id="256" r:id="rId2"/>
    <p:sldId id="257" r:id="rId3"/>
    <p:sldId id="260" r:id="rId4"/>
    <p:sldId id="259" r:id="rId5"/>
    <p:sldId id="261" r:id="rId6"/>
    <p:sldId id="262" r:id="rId7"/>
    <p:sldId id="263" r:id="rId8"/>
    <p:sldId id="265" r:id="rId9"/>
    <p:sldId id="266" r:id="rId10"/>
    <p:sldId id="264" r:id="rId11"/>
    <p:sldId id="267" r:id="rId12"/>
    <p:sldId id="268" r:id="rId13"/>
    <p:sldId id="269" r:id="rId14"/>
    <p:sldId id="270" r:id="rId15"/>
    <p:sldId id="271" r:id="rId16"/>
    <p:sldId id="272" r:id="rId17"/>
    <p:sldId id="273" r:id="rId18"/>
    <p:sldId id="274" r:id="rId19"/>
    <p:sldId id="275" r:id="rId20"/>
    <p:sldId id="276" r:id="rId21"/>
    <p:sldId id="278" r:id="rId22"/>
    <p:sldId id="294"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100" d="100"/>
          <a:sy n="100" d="100"/>
        </p:scale>
        <p:origin x="-29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4301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4301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4301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39B92C0-5AEA-4377-8FA7-D1D7385709E8}"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4403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440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403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403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4403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03AB7F0-8830-4375-91AC-6AE74F678579}"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1752600" y="990600"/>
            <a:ext cx="6400800" cy="2514600"/>
          </a:xfrm>
          <a:solidFill>
            <a:schemeClr val="bg1"/>
          </a:solidFill>
          <a:ln w="76200" cmpd="tri">
            <a:solidFill>
              <a:schemeClr val="folHlink"/>
            </a:solidFill>
          </a:ln>
        </p:spPr>
        <p:txBody>
          <a:bodyPr/>
          <a:lstStyle>
            <a:lvl1pPr algn="ctr">
              <a:defRPr/>
            </a:lvl1pPr>
          </a:lstStyle>
          <a:p>
            <a:r>
              <a:rPr lang="it-IT" smtClean="0"/>
              <a:t>Fare clic per modificare lo stile del titolo</a:t>
            </a:r>
            <a:endParaRPr lang="it-IT"/>
          </a:p>
        </p:txBody>
      </p:sp>
      <p:sp>
        <p:nvSpPr>
          <p:cNvPr id="23557" name="Rectangle 5"/>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it-IT" smtClean="0"/>
              <a:t>Fare clic per modificare lo stile del sottotitolo dello schema</a:t>
            </a:r>
            <a:endParaRPr lang="it-IT"/>
          </a:p>
        </p:txBody>
      </p:sp>
      <p:sp>
        <p:nvSpPr>
          <p:cNvPr id="23558" name="Rectangle 6"/>
          <p:cNvSpPr>
            <a:spLocks noGrp="1" noChangeArrowheads="1"/>
          </p:cNvSpPr>
          <p:nvPr>
            <p:ph type="dt" sz="half" idx="2"/>
          </p:nvPr>
        </p:nvSpPr>
        <p:spPr>
          <a:xfrm>
            <a:off x="914400" y="6400800"/>
            <a:ext cx="1905000" cy="457200"/>
          </a:xfrm>
        </p:spPr>
        <p:txBody>
          <a:bodyPr/>
          <a:lstStyle>
            <a:lvl1pPr>
              <a:defRPr/>
            </a:lvl1pPr>
          </a:lstStyle>
          <a:p>
            <a:endParaRPr lang="it-IT"/>
          </a:p>
        </p:txBody>
      </p:sp>
      <p:sp>
        <p:nvSpPr>
          <p:cNvPr id="23559" name="Rectangle 7"/>
          <p:cNvSpPr>
            <a:spLocks noGrp="1" noChangeArrowheads="1"/>
          </p:cNvSpPr>
          <p:nvPr>
            <p:ph type="ftr" sz="quarter" idx="3"/>
          </p:nvPr>
        </p:nvSpPr>
        <p:spPr>
          <a:xfrm>
            <a:off x="3505200" y="6400800"/>
            <a:ext cx="2895600" cy="457200"/>
          </a:xfrm>
        </p:spPr>
        <p:txBody>
          <a:bodyPr/>
          <a:lstStyle>
            <a:lvl1pPr>
              <a:defRPr/>
            </a:lvl1pPr>
          </a:lstStyle>
          <a:p>
            <a:endParaRPr lang="it-IT"/>
          </a:p>
        </p:txBody>
      </p:sp>
      <p:sp>
        <p:nvSpPr>
          <p:cNvPr id="23560" name="Rectangle 8"/>
          <p:cNvSpPr>
            <a:spLocks noGrp="1" noChangeArrowheads="1"/>
          </p:cNvSpPr>
          <p:nvPr>
            <p:ph type="sldNum" sz="quarter" idx="4"/>
          </p:nvPr>
        </p:nvSpPr>
        <p:spPr/>
        <p:txBody>
          <a:bodyPr/>
          <a:lstStyle>
            <a:lvl1pPr>
              <a:defRPr/>
            </a:lvl1pPr>
          </a:lstStyle>
          <a:p>
            <a:fld id="{94F482F8-5425-4245-B5F6-845154E2FBD2}" type="slidenum">
              <a:rPr lang="it-IT"/>
              <a:pPr/>
              <a:t>‹N›</a:t>
            </a:fld>
            <a:endParaRPr lang="it-IT"/>
          </a:p>
        </p:txBody>
      </p:sp>
      <p:grpSp>
        <p:nvGrpSpPr>
          <p:cNvPr id="23564" name="Group 12"/>
          <p:cNvGrpSpPr>
            <a:grpSpLocks/>
          </p:cNvGrpSpPr>
          <p:nvPr userDrawn="1"/>
        </p:nvGrpSpPr>
        <p:grpSpPr bwMode="auto">
          <a:xfrm>
            <a:off x="0" y="0"/>
            <a:ext cx="6362700" cy="6858000"/>
            <a:chOff x="0" y="0"/>
            <a:chExt cx="4008" cy="4320"/>
          </a:xfrm>
        </p:grpSpPr>
        <p:pic>
          <p:nvPicPr>
            <p:cNvPr id="23554" name="Picture 2"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p:spPr>
        </p:pic>
        <p:pic>
          <p:nvPicPr>
            <p:cNvPr id="23561"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6B6F3869-AE9E-4A52-B16F-3096A383FBF7}"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6100" y="3810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66800" y="3810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D7E0329-5C53-4C50-A3EF-6C15F772F637}"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0FBBC377-A467-4011-8810-24EB19BEEA09}"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C437105-CF09-493D-8D41-0A35EAE7E649}"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8BA96833-136F-43CF-B1CD-BC56B70F4060}"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A89CED07-A357-4334-8E7E-CE29FE103856}"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CA0E715F-E770-4B39-88E7-A84C282EF161}"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5FB13D91-CC7A-4AD5-AA7D-FEBF42583EC2}"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028B4655-B03E-41A4-8C10-F93308F62CCF}"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518B9A96-EB72-499C-872A-D3D4CD439189}"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22538" name="Group 10"/>
          <p:cNvGrpSpPr>
            <a:grpSpLocks/>
          </p:cNvGrpSpPr>
          <p:nvPr/>
        </p:nvGrpSpPr>
        <p:grpSpPr bwMode="auto">
          <a:xfrm>
            <a:off x="0" y="0"/>
            <a:ext cx="8915400" cy="6858000"/>
            <a:chOff x="0" y="0"/>
            <a:chExt cx="5616" cy="4320"/>
          </a:xfrm>
        </p:grpSpPr>
        <p:pic>
          <p:nvPicPr>
            <p:cNvPr id="22530" name="Picture 2" descr="Expbanna"/>
            <p:cNvPicPr>
              <a:picLocks noChangeAspect="1" noChangeArrowheads="1"/>
            </p:cNvPicPr>
            <p:nvPr/>
          </p:nvPicPr>
          <p:blipFill>
            <a:blip r:embed="rId14" cstate="print"/>
            <a:srcRect/>
            <a:stretch>
              <a:fillRect/>
            </a:stretch>
          </p:blipFill>
          <p:spPr bwMode="invGray">
            <a:xfrm>
              <a:off x="0" y="0"/>
              <a:ext cx="432" cy="4320"/>
            </a:xfrm>
            <a:prstGeom prst="rect">
              <a:avLst/>
            </a:prstGeom>
            <a:noFill/>
          </p:spPr>
        </p:pic>
        <p:sp>
          <p:nvSpPr>
            <p:cNvPr id="22531" name="Rectangle 3"/>
            <p:cNvSpPr>
              <a:spLocks noChangeArrowheads="1"/>
            </p:cNvSpPr>
            <p:nvPr/>
          </p:nvSpPr>
          <p:spPr bwMode="grayWhite">
            <a:xfrm>
              <a:off x="576" y="144"/>
              <a:ext cx="5040" cy="3888"/>
            </a:xfrm>
            <a:prstGeom prst="rect">
              <a:avLst/>
            </a:prstGeom>
            <a:solidFill>
              <a:schemeClr val="bg1"/>
            </a:solidFill>
            <a:ln w="76200" cmpd="tri">
              <a:solidFill>
                <a:schemeClr val="folHlink"/>
              </a:solidFill>
              <a:miter lim="800000"/>
              <a:headEnd/>
              <a:tailEnd/>
            </a:ln>
            <a:effectLst/>
          </p:spPr>
          <p:txBody>
            <a:bodyPr wrap="none" anchor="ctr"/>
            <a:lstStyle/>
            <a:p>
              <a:endParaRPr lang="it-IT"/>
            </a:p>
          </p:txBody>
        </p:sp>
      </p:grpSp>
      <p:sp>
        <p:nvSpPr>
          <p:cNvPr id="22532" name="Rectangle 4"/>
          <p:cNvSpPr>
            <a:spLocks noGrp="1" noChangeArrowheads="1"/>
          </p:cNvSpPr>
          <p:nvPr>
            <p:ph type="title"/>
          </p:nvPr>
        </p:nvSpPr>
        <p:spPr bwMode="auto">
          <a:xfrm>
            <a:off x="1066800" y="381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2533" name="Rectangle 5"/>
          <p:cNvSpPr>
            <a:spLocks noGrp="1" noChangeArrowheads="1"/>
          </p:cNvSpPr>
          <p:nvPr>
            <p:ph type="body" idx="1"/>
          </p:nvPr>
        </p:nvSpPr>
        <p:spPr bwMode="auto">
          <a:xfrm>
            <a:off x="1066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2534" name="Rectangle 6"/>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defRPr sz="1400">
                <a:solidFill>
                  <a:schemeClr val="bg2"/>
                </a:solidFill>
                <a:latin typeface="Arial" charset="0"/>
              </a:defRPr>
            </a:lvl1pPr>
          </a:lstStyle>
          <a:p>
            <a:endParaRPr lang="it-IT"/>
          </a:p>
        </p:txBody>
      </p:sp>
      <p:sp>
        <p:nvSpPr>
          <p:cNvPr id="22535" name="Rectangle 7"/>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0" hangingPunct="0">
              <a:defRPr sz="1400">
                <a:solidFill>
                  <a:schemeClr val="bg2"/>
                </a:solidFill>
                <a:latin typeface="Arial" charset="0"/>
              </a:defRPr>
            </a:lvl1pPr>
          </a:lstStyle>
          <a:p>
            <a:endParaRPr lang="it-IT"/>
          </a:p>
        </p:txBody>
      </p:sp>
      <p:sp>
        <p:nvSpPr>
          <p:cNvPr id="22536" name="Rectangle 8"/>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1400">
                <a:solidFill>
                  <a:schemeClr val="bg2"/>
                </a:solidFill>
                <a:latin typeface="Arial" charset="0"/>
              </a:defRPr>
            </a:lvl1pPr>
          </a:lstStyle>
          <a:p>
            <a:fld id="{81CB080B-796D-4303-925B-1E0C3AEB2FA2}"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1" fontAlgn="base" hangingPunct="1">
        <a:spcBef>
          <a:spcPct val="0"/>
        </a:spcBef>
        <a:spcAft>
          <a:spcPct val="0"/>
        </a:spcAft>
        <a:defRPr sz="4400" i="1">
          <a:solidFill>
            <a:schemeClr val="tx2"/>
          </a:solidFill>
          <a:latin typeface="+mj-lt"/>
          <a:ea typeface="+mj-ea"/>
          <a:cs typeface="+mj-cs"/>
        </a:defRPr>
      </a:lvl1pPr>
      <a:lvl2pPr algn="l" rtl="0" eaLnBrk="1" fontAlgn="base" hangingPunct="1">
        <a:spcBef>
          <a:spcPct val="0"/>
        </a:spcBef>
        <a:spcAft>
          <a:spcPct val="0"/>
        </a:spcAft>
        <a:defRPr sz="4400" i="1">
          <a:solidFill>
            <a:schemeClr val="tx2"/>
          </a:solidFill>
          <a:latin typeface="Times New Roman" pitchFamily="18" charset="0"/>
        </a:defRPr>
      </a:lvl2pPr>
      <a:lvl3pPr algn="l" rtl="0" eaLnBrk="1" fontAlgn="base" hangingPunct="1">
        <a:spcBef>
          <a:spcPct val="0"/>
        </a:spcBef>
        <a:spcAft>
          <a:spcPct val="0"/>
        </a:spcAft>
        <a:defRPr sz="4400" i="1">
          <a:solidFill>
            <a:schemeClr val="tx2"/>
          </a:solidFill>
          <a:latin typeface="Times New Roman" pitchFamily="18" charset="0"/>
        </a:defRPr>
      </a:lvl3pPr>
      <a:lvl4pPr algn="l" rtl="0" eaLnBrk="1" fontAlgn="base" hangingPunct="1">
        <a:spcBef>
          <a:spcPct val="0"/>
        </a:spcBef>
        <a:spcAft>
          <a:spcPct val="0"/>
        </a:spcAft>
        <a:defRPr sz="4400" i="1">
          <a:solidFill>
            <a:schemeClr val="tx2"/>
          </a:solidFill>
          <a:latin typeface="Times New Roman" pitchFamily="18" charset="0"/>
        </a:defRPr>
      </a:lvl4pPr>
      <a:lvl5pPr algn="l" rtl="0" eaLnBrk="1" fontAlgn="base" hangingPunct="1">
        <a:spcBef>
          <a:spcPct val="0"/>
        </a:spcBef>
        <a:spcAft>
          <a:spcPct val="0"/>
        </a:spcAft>
        <a:defRPr sz="4400" i="1">
          <a:solidFill>
            <a:schemeClr val="tx2"/>
          </a:solidFill>
          <a:latin typeface="Times New Roman" pitchFamily="18" charset="0"/>
        </a:defRPr>
      </a:lvl5pPr>
      <a:lvl6pPr marL="457200" algn="l" rtl="0" eaLnBrk="1" fontAlgn="base" hangingPunct="1">
        <a:spcBef>
          <a:spcPct val="0"/>
        </a:spcBef>
        <a:spcAft>
          <a:spcPct val="0"/>
        </a:spcAft>
        <a:defRPr sz="4400" i="1">
          <a:solidFill>
            <a:schemeClr val="tx2"/>
          </a:solidFill>
          <a:latin typeface="Times New Roman" pitchFamily="18" charset="0"/>
        </a:defRPr>
      </a:lvl6pPr>
      <a:lvl7pPr marL="914400" algn="l" rtl="0" eaLnBrk="1" fontAlgn="base" hangingPunct="1">
        <a:spcBef>
          <a:spcPct val="0"/>
        </a:spcBef>
        <a:spcAft>
          <a:spcPct val="0"/>
        </a:spcAft>
        <a:defRPr sz="4400" i="1">
          <a:solidFill>
            <a:schemeClr val="tx2"/>
          </a:solidFill>
          <a:latin typeface="Times New Roman" pitchFamily="18" charset="0"/>
        </a:defRPr>
      </a:lvl7pPr>
      <a:lvl8pPr marL="1371600" algn="l" rtl="0" eaLnBrk="1" fontAlgn="base" hangingPunct="1">
        <a:spcBef>
          <a:spcPct val="0"/>
        </a:spcBef>
        <a:spcAft>
          <a:spcPct val="0"/>
        </a:spcAft>
        <a:defRPr sz="4400" i="1">
          <a:solidFill>
            <a:schemeClr val="tx2"/>
          </a:solidFill>
          <a:latin typeface="Times New Roman" pitchFamily="18" charset="0"/>
        </a:defRPr>
      </a:lvl8pPr>
      <a:lvl9pPr marL="1828800" algn="l" rtl="0" eaLnBrk="1" fontAlgn="base" hangingPunct="1">
        <a:spcBef>
          <a:spcPct val="0"/>
        </a:spcBef>
        <a:spcAft>
          <a:spcPct val="0"/>
        </a:spcAft>
        <a:defRPr sz="4400" i="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5251648"/>
            <a:ext cx="8280920" cy="1129680"/>
          </a:xfrm>
        </p:spPr>
        <p:txBody>
          <a:bodyPr/>
          <a:lstStyle/>
          <a:p>
            <a:r>
              <a:rPr lang="it-IT" sz="3000" dirty="0" smtClean="0">
                <a:solidFill>
                  <a:schemeClr val="accent6">
                    <a:lumMod val="50000"/>
                  </a:schemeClr>
                </a:solidFill>
                <a:latin typeface="Book Antiqua" pitchFamily="18" charset="0"/>
              </a:rPr>
              <a:t>PERCORSO </a:t>
            </a:r>
            <a:r>
              <a:rPr lang="it-IT" sz="3000" dirty="0" err="1" smtClean="0">
                <a:solidFill>
                  <a:schemeClr val="accent6">
                    <a:lumMod val="50000"/>
                  </a:schemeClr>
                </a:solidFill>
                <a:latin typeface="Book Antiqua" pitchFamily="18" charset="0"/>
              </a:rPr>
              <a:t>DI</a:t>
            </a:r>
            <a:r>
              <a:rPr lang="it-IT" sz="3000" dirty="0" smtClean="0">
                <a:solidFill>
                  <a:schemeClr val="accent6">
                    <a:lumMod val="50000"/>
                  </a:schemeClr>
                </a:solidFill>
                <a:latin typeface="Book Antiqua" pitchFamily="18" charset="0"/>
              </a:rPr>
              <a:t> PARTECIPAZIONE</a:t>
            </a:r>
          </a:p>
          <a:p>
            <a:r>
              <a:rPr lang="it-IT" sz="3000" dirty="0" smtClean="0">
                <a:solidFill>
                  <a:schemeClr val="accent6">
                    <a:lumMod val="50000"/>
                  </a:schemeClr>
                </a:solidFill>
                <a:latin typeface="Book Antiqua" pitchFamily="18" charset="0"/>
              </a:rPr>
              <a:t>AL NUOVO REGOLAMENTO URBANISTICO</a:t>
            </a:r>
            <a:endParaRPr lang="it-IT" sz="3000" dirty="0">
              <a:solidFill>
                <a:schemeClr val="accent6">
                  <a:lumMod val="50000"/>
                </a:schemeClr>
              </a:solidFill>
              <a:latin typeface="Book Antiqua" pitchFamily="18" charset="0"/>
            </a:endParaRPr>
          </a:p>
        </p:txBody>
      </p:sp>
      <p:pic>
        <p:nvPicPr>
          <p:cNvPr id="4" name="Immagine 2"/>
          <p:cNvPicPr>
            <a:picLocks noChangeAspect="1"/>
          </p:cNvPicPr>
          <p:nvPr/>
        </p:nvPicPr>
        <p:blipFill>
          <a:blip r:embed="rId2" cstate="print"/>
          <a:srcRect/>
          <a:stretch>
            <a:fillRect/>
          </a:stretch>
        </p:blipFill>
        <p:spPr bwMode="auto">
          <a:xfrm>
            <a:off x="683568" y="1723256"/>
            <a:ext cx="8460432" cy="3215902"/>
          </a:xfrm>
          <a:prstGeom prst="rect">
            <a:avLst/>
          </a:prstGeom>
          <a:noFill/>
          <a:ln w="9525">
            <a:noFill/>
            <a:miter lim="800000"/>
            <a:headEnd/>
            <a:tailEnd/>
          </a:ln>
        </p:spPr>
      </p:pic>
      <p:sp>
        <p:nvSpPr>
          <p:cNvPr id="5" name="Line 26"/>
          <p:cNvSpPr>
            <a:spLocks noChangeShapeType="1"/>
          </p:cNvSpPr>
          <p:nvPr/>
        </p:nvSpPr>
        <p:spPr bwMode="auto">
          <a:xfrm>
            <a:off x="683568" y="1651248"/>
            <a:ext cx="8460432" cy="0"/>
          </a:xfrm>
          <a:prstGeom prst="line">
            <a:avLst/>
          </a:prstGeom>
          <a:noFill/>
          <a:ln w="38100">
            <a:solidFill>
              <a:schemeClr val="accent6">
                <a:lumMod val="50000"/>
              </a:schemeClr>
            </a:solidFill>
            <a:prstDash val="sysDot"/>
            <a:round/>
            <a:headEnd/>
            <a:tailEnd/>
          </a:ln>
        </p:spPr>
        <p:txBody>
          <a:bodyPr/>
          <a:lstStyle/>
          <a:p>
            <a:endParaRPr lang="it-IT"/>
          </a:p>
        </p:txBody>
      </p:sp>
      <p:sp>
        <p:nvSpPr>
          <p:cNvPr id="6" name="Line 38"/>
          <p:cNvSpPr>
            <a:spLocks noChangeShapeType="1"/>
          </p:cNvSpPr>
          <p:nvPr/>
        </p:nvSpPr>
        <p:spPr bwMode="auto">
          <a:xfrm>
            <a:off x="683569" y="5018111"/>
            <a:ext cx="8469956" cy="17513"/>
          </a:xfrm>
          <a:prstGeom prst="line">
            <a:avLst/>
          </a:prstGeom>
          <a:noFill/>
          <a:ln w="38100">
            <a:solidFill>
              <a:schemeClr val="accent6">
                <a:lumMod val="50000"/>
              </a:schemeClr>
            </a:solidFill>
            <a:prstDash val="sysDot"/>
            <a:round/>
            <a:headEnd/>
            <a:tailEnd/>
          </a:ln>
        </p:spPr>
        <p:txBody>
          <a:bodyPr/>
          <a:lstStyle/>
          <a:p>
            <a:endParaRPr lang="it-IT"/>
          </a:p>
        </p:txBody>
      </p:sp>
      <p:sp>
        <p:nvSpPr>
          <p:cNvPr id="8" name="Line 38"/>
          <p:cNvSpPr>
            <a:spLocks noChangeShapeType="1"/>
          </p:cNvSpPr>
          <p:nvPr/>
        </p:nvSpPr>
        <p:spPr bwMode="auto">
          <a:xfrm>
            <a:off x="683568" y="6579839"/>
            <a:ext cx="8469956" cy="17513"/>
          </a:xfrm>
          <a:prstGeom prst="line">
            <a:avLst/>
          </a:prstGeom>
          <a:noFill/>
          <a:ln w="38100">
            <a:solidFill>
              <a:schemeClr val="accent6">
                <a:lumMod val="50000"/>
              </a:schemeClr>
            </a:solidFill>
            <a:prstDash val="sysDot"/>
            <a:round/>
            <a:headEnd/>
            <a:tailEnd/>
          </a:ln>
        </p:spPr>
        <p:txBody>
          <a:bodyPr/>
          <a:lstStyle/>
          <a:p>
            <a:endParaRPr lang="it-IT"/>
          </a:p>
        </p:txBody>
      </p:sp>
      <p:sp>
        <p:nvSpPr>
          <p:cNvPr id="11" name="Sottotitolo 2"/>
          <p:cNvSpPr txBox="1">
            <a:spLocks/>
          </p:cNvSpPr>
          <p:nvPr/>
        </p:nvSpPr>
        <p:spPr bwMode="auto">
          <a:xfrm>
            <a:off x="907976" y="931168"/>
            <a:ext cx="8280920" cy="1129680"/>
          </a:xfrm>
          <a:prstGeom prst="rect">
            <a:avLst/>
          </a:prstGeom>
          <a:noFill/>
          <a:ln w="635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b="0" i="0" u="none" strike="noStrike" kern="0" cap="none" spc="0" normalizeH="0" baseline="0" noProof="0" dirty="0" smtClean="0">
                <a:ln>
                  <a:noFill/>
                </a:ln>
                <a:solidFill>
                  <a:schemeClr val="accent6">
                    <a:lumMod val="50000"/>
                  </a:schemeClr>
                </a:solidFill>
                <a:effectLst/>
                <a:uLnTx/>
                <a:uFillTx/>
                <a:latin typeface="Book Antiqua" pitchFamily="18" charset="0"/>
                <a:ea typeface="+mn-ea"/>
                <a:cs typeface="+mn-cs"/>
              </a:rPr>
              <a:t>COMUNE </a:t>
            </a:r>
            <a:r>
              <a:rPr kumimoji="0" lang="it-IT" b="0" i="0" u="none" strike="noStrike" kern="0" cap="none" spc="0" normalizeH="0" baseline="0" noProof="0" dirty="0" err="1" smtClean="0">
                <a:ln>
                  <a:noFill/>
                </a:ln>
                <a:solidFill>
                  <a:schemeClr val="accent6">
                    <a:lumMod val="50000"/>
                  </a:schemeClr>
                </a:solidFill>
                <a:effectLst/>
                <a:uLnTx/>
                <a:uFillTx/>
                <a:latin typeface="Book Antiqua" pitchFamily="18" charset="0"/>
                <a:ea typeface="+mn-ea"/>
                <a:cs typeface="+mn-cs"/>
              </a:rPr>
              <a:t>DI</a:t>
            </a:r>
            <a:r>
              <a:rPr kumimoji="0" lang="it-IT" b="0" i="0" u="none" strike="noStrike" kern="0" cap="none" spc="0" normalizeH="0" baseline="0" noProof="0" dirty="0" smtClean="0">
                <a:ln>
                  <a:noFill/>
                </a:ln>
                <a:solidFill>
                  <a:schemeClr val="accent6">
                    <a:lumMod val="50000"/>
                  </a:schemeClr>
                </a:solidFill>
                <a:effectLst/>
                <a:uLnTx/>
                <a:uFillTx/>
                <a:latin typeface="Book Antiqua" pitchFamily="18" charset="0"/>
                <a:ea typeface="+mn-ea"/>
                <a:cs typeface="+mn-cs"/>
              </a:rPr>
              <a:t> CALCINAIA</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it-IT" kern="0" dirty="0" smtClean="0">
                <a:solidFill>
                  <a:schemeClr val="accent6">
                    <a:lumMod val="50000"/>
                  </a:schemeClr>
                </a:solidFill>
                <a:latin typeface="Book Antiqua" pitchFamily="18" charset="0"/>
              </a:rPr>
              <a:t>Provincia di Pisa</a:t>
            </a:r>
            <a:endParaRPr kumimoji="0" lang="it-IT" b="0" i="0" u="none" strike="noStrike" kern="0" cap="none" spc="0" normalizeH="0" baseline="0" noProof="0" dirty="0" smtClean="0">
              <a:ln>
                <a:noFill/>
              </a:ln>
              <a:solidFill>
                <a:schemeClr val="accent6">
                  <a:lumMod val="50000"/>
                </a:schemeClr>
              </a:solidFill>
              <a:effectLst/>
              <a:uLnTx/>
              <a:uFillTx/>
              <a:latin typeface="Book Antiqua" pitchFamily="18" charset="0"/>
              <a:ea typeface="+mn-ea"/>
              <a:cs typeface="+mn-cs"/>
            </a:endParaRPr>
          </a:p>
        </p:txBody>
      </p:sp>
      <p:pic>
        <p:nvPicPr>
          <p:cNvPr id="12" name="Immagine 11" descr="Comune_Calcinaia_11x15.bmp"/>
          <p:cNvPicPr>
            <a:picLocks noChangeAspect="1"/>
          </p:cNvPicPr>
          <p:nvPr/>
        </p:nvPicPr>
        <p:blipFill>
          <a:blip r:embed="rId3" cstate="print">
            <a:clrChange>
              <a:clrFrom>
                <a:srgbClr val="FFFFFF"/>
              </a:clrFrom>
              <a:clrTo>
                <a:srgbClr val="FFFFFF">
                  <a:alpha val="0"/>
                </a:srgbClr>
              </a:clrTo>
            </a:clrChange>
          </a:blip>
          <a:stretch>
            <a:fillRect/>
          </a:stretch>
        </p:blipFill>
        <p:spPr>
          <a:xfrm>
            <a:off x="4644008" y="188640"/>
            <a:ext cx="539552" cy="732072"/>
          </a:xfrm>
          <a:prstGeom prst="rect">
            <a:avLst/>
          </a:prstGeom>
        </p:spPr>
      </p:pic>
      <p:sp>
        <p:nvSpPr>
          <p:cNvPr id="13" name="Rettangolo 12"/>
          <p:cNvSpPr/>
          <p:nvPr/>
        </p:nvSpPr>
        <p:spPr>
          <a:xfrm>
            <a:off x="3419872" y="5661248"/>
            <a:ext cx="2952328" cy="144016"/>
          </a:xfrm>
          <a:prstGeom prst="rect">
            <a:avLst/>
          </a:prstGeom>
          <a:blipFill>
            <a:blip r:embed="rId4"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numero diapositiva 13"/>
          <p:cNvSpPr>
            <a:spLocks noGrp="1"/>
          </p:cNvSpPr>
          <p:nvPr>
            <p:ph type="sldNum" sz="quarter" idx="4"/>
          </p:nvPr>
        </p:nvSpPr>
        <p:spPr/>
        <p:txBody>
          <a:bodyPr/>
          <a:lstStyle/>
          <a:p>
            <a:fld id="{94F482F8-5425-4245-B5F6-845154E2FBD2}" type="slidenum">
              <a:rPr lang="it-IT" smtClean="0"/>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10</a:t>
            </a:fld>
            <a:endParaRPr lang="it-IT" sz="1200" dirty="0">
              <a:latin typeface="Book Antiqua" pitchFamily="18" charset="0"/>
            </a:endParaRPr>
          </a:p>
        </p:txBody>
      </p:sp>
      <p:sp>
        <p:nvSpPr>
          <p:cNvPr id="31" name="CasellaDiTesto 30"/>
          <p:cNvSpPr txBox="1"/>
          <p:nvPr/>
        </p:nvSpPr>
        <p:spPr>
          <a:xfrm>
            <a:off x="899592" y="870967"/>
            <a:ext cx="7920880" cy="5078313"/>
          </a:xfrm>
          <a:prstGeom prst="rect">
            <a:avLst/>
          </a:prstGeom>
          <a:noFill/>
        </p:spPr>
        <p:txBody>
          <a:bodyPr wrap="square" rtlCol="0">
            <a:spAutoFit/>
          </a:bodyPr>
          <a:lstStyle/>
          <a:p>
            <a:pPr algn="just"/>
            <a:r>
              <a:rPr lang="it-IT" dirty="0" smtClean="0">
                <a:solidFill>
                  <a:schemeClr val="accent6">
                    <a:lumMod val="50000"/>
                  </a:schemeClr>
                </a:solidFill>
              </a:rPr>
              <a:t>Per quanto riguarda la distribuzione </a:t>
            </a:r>
            <a:r>
              <a:rPr lang="it-IT" dirty="0" err="1" smtClean="0">
                <a:solidFill>
                  <a:schemeClr val="accent6">
                    <a:lumMod val="50000"/>
                  </a:schemeClr>
                </a:solidFill>
              </a:rPr>
              <a:t>localizzativa</a:t>
            </a:r>
            <a:r>
              <a:rPr lang="it-IT" dirty="0" smtClean="0">
                <a:solidFill>
                  <a:schemeClr val="accent6">
                    <a:lumMod val="50000"/>
                  </a:schemeClr>
                </a:solidFill>
              </a:rPr>
              <a:t> delle imprese, emerge una sorta di relativa equa distribuzione. Più esattamente, si possono individuare alcune micro-specializzazioni territoriali; per esempio, nello scenario produttivo di Calcinaia predominano le industrie plastiche, i calzaturifici e le industrie meccaniche; mentre a Fornacette sono localizzate oltre che le industrie meccaniche, le industrie che ruotano attorno al sistema della moda (abbigliamento, confezioni etc.) ed alimentari.</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Nel corso degli ultimi anni, anche le attività terziarie presenti nel territorio di Calcinaia si sono decisamente irrobustite e diversificate, sia in termini di addetti, sia per unità </a:t>
            </a:r>
            <a:r>
              <a:rPr lang="it-IT" dirty="0" smtClean="0">
                <a:solidFill>
                  <a:schemeClr val="accent6">
                    <a:lumMod val="50000"/>
                  </a:schemeClr>
                </a:solidFill>
              </a:rPr>
              <a:t>locali, interessando anche i settori del terziario avanzato, del commercio all’ingrosso e degli autotrasporti.</a:t>
            </a:r>
            <a:endParaRPr lang="it-IT" dirty="0" smtClean="0">
              <a:solidFill>
                <a:schemeClr val="accent6">
                  <a:lumMod val="50000"/>
                </a:schemeClr>
              </a:solidFill>
            </a:endParaRPr>
          </a:p>
          <a:p>
            <a:pPr algn="just"/>
            <a:endParaRPr lang="it-IT" dirty="0" smtClean="0">
              <a:solidFill>
                <a:schemeClr val="accent6">
                  <a:lumMod val="50000"/>
                </a:schemeClr>
              </a:solidFill>
            </a:endParaRPr>
          </a:p>
          <a:p>
            <a:pPr algn="just"/>
            <a:r>
              <a:rPr lang="it-IT" dirty="0" smtClean="0">
                <a:solidFill>
                  <a:schemeClr val="accent6">
                    <a:lumMod val="50000"/>
                  </a:schemeClr>
                </a:solidFill>
              </a:rPr>
              <a:t>Anche </a:t>
            </a:r>
            <a:r>
              <a:rPr lang="it-IT" dirty="0" smtClean="0">
                <a:solidFill>
                  <a:schemeClr val="accent6">
                    <a:lumMod val="50000"/>
                  </a:schemeClr>
                </a:solidFill>
              </a:rPr>
              <a:t>il commercio su aree </a:t>
            </a:r>
            <a:r>
              <a:rPr lang="it-IT" dirty="0" smtClean="0">
                <a:solidFill>
                  <a:schemeClr val="accent6">
                    <a:lumMod val="50000"/>
                  </a:schemeClr>
                </a:solidFill>
              </a:rPr>
              <a:t>pubbliche </a:t>
            </a:r>
            <a:r>
              <a:rPr lang="it-IT" dirty="0" smtClean="0">
                <a:solidFill>
                  <a:schemeClr val="accent6">
                    <a:lumMod val="50000"/>
                  </a:schemeClr>
                </a:solidFill>
              </a:rPr>
              <a:t>presente sul territorio di Calcinaia svolge una funzione di integrazione e completamento dell’offerta garantita dalla locale rete distributiva al dettaglio in sede fissa. In particolare i due mercati settimanali, se pur di dimensioni ridotte, consentono un’efficace copertura spaziale e temporale della domanda di beni e servizi </a:t>
            </a:r>
            <a:r>
              <a:rPr lang="it-IT" dirty="0" smtClean="0">
                <a:solidFill>
                  <a:schemeClr val="accent6">
                    <a:lumMod val="50000"/>
                  </a:schemeClr>
                </a:solidFill>
              </a:rPr>
              <a:t>commerciali </a:t>
            </a:r>
            <a:r>
              <a:rPr lang="it-IT" dirty="0" smtClean="0">
                <a:solidFill>
                  <a:schemeClr val="accent6">
                    <a:lumMod val="50000"/>
                  </a:schemeClr>
                </a:solidFill>
              </a:rPr>
              <a:t>contribuendo ad assicurare una razionale ed economica rete di servizi al consumatore finale.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11</a:t>
            </a:fld>
            <a:endParaRPr lang="it-IT" sz="1200" dirty="0">
              <a:latin typeface="Book Antiqua" pitchFamily="18" charset="0"/>
            </a:endParaRPr>
          </a:p>
        </p:txBody>
      </p:sp>
      <p:sp>
        <p:nvSpPr>
          <p:cNvPr id="31" name="CasellaDiTesto 30"/>
          <p:cNvSpPr txBox="1"/>
          <p:nvPr/>
        </p:nvSpPr>
        <p:spPr>
          <a:xfrm>
            <a:off x="899592" y="511512"/>
            <a:ext cx="4752528" cy="1477328"/>
          </a:xfrm>
          <a:prstGeom prst="rect">
            <a:avLst/>
          </a:prstGeom>
          <a:noFill/>
        </p:spPr>
        <p:txBody>
          <a:bodyPr wrap="square" rtlCol="0">
            <a:spAutoFit/>
          </a:bodyPr>
          <a:lstStyle/>
          <a:p>
            <a:pPr algn="just"/>
            <a:r>
              <a:rPr lang="it-IT" dirty="0" smtClean="0">
                <a:solidFill>
                  <a:schemeClr val="accent6">
                    <a:lumMod val="50000"/>
                  </a:schemeClr>
                </a:solidFill>
              </a:rPr>
              <a:t>L’Amministrazione Comunale, ha seguito e promosso la costituzione dei Centri Commerciali Naturali di Calcinaia e Fornacette, nonché una serie di iniziative e manifestazioni volte a rivitalizzare i centri storici. </a:t>
            </a:r>
          </a:p>
        </p:txBody>
      </p:sp>
      <p:pic>
        <p:nvPicPr>
          <p:cNvPr id="8" name="Immagine 7" descr="commercianti.jpg"/>
          <p:cNvPicPr>
            <a:picLocks noChangeAspect="1"/>
          </p:cNvPicPr>
          <p:nvPr/>
        </p:nvPicPr>
        <p:blipFill>
          <a:blip r:embed="rId3" cstate="print"/>
          <a:stretch>
            <a:fillRect/>
          </a:stretch>
        </p:blipFill>
        <p:spPr>
          <a:xfrm>
            <a:off x="5796136" y="188640"/>
            <a:ext cx="2952328" cy="2259182"/>
          </a:xfrm>
          <a:prstGeom prst="rect">
            <a:avLst/>
          </a:prstGeom>
        </p:spPr>
      </p:pic>
      <p:pic>
        <p:nvPicPr>
          <p:cNvPr id="10" name="Immagine 9" descr="centro commerciale natural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83568" y="2495375"/>
            <a:ext cx="8460432" cy="1941737"/>
          </a:xfrm>
          <a:prstGeom prst="rect">
            <a:avLst/>
          </a:prstGeom>
        </p:spPr>
      </p:pic>
      <p:sp>
        <p:nvSpPr>
          <p:cNvPr id="11" name="CasellaDiTesto 10"/>
          <p:cNvSpPr txBox="1"/>
          <p:nvPr/>
        </p:nvSpPr>
        <p:spPr>
          <a:xfrm>
            <a:off x="899592" y="4615968"/>
            <a:ext cx="7920880" cy="1477328"/>
          </a:xfrm>
          <a:prstGeom prst="rect">
            <a:avLst/>
          </a:prstGeom>
          <a:noFill/>
        </p:spPr>
        <p:txBody>
          <a:bodyPr wrap="square" rtlCol="0">
            <a:spAutoFit/>
          </a:bodyPr>
          <a:lstStyle/>
          <a:p>
            <a:pPr algn="just"/>
            <a:r>
              <a:rPr lang="it-IT" dirty="0" smtClean="0">
                <a:solidFill>
                  <a:schemeClr val="accent6">
                    <a:lumMod val="50000"/>
                  </a:schemeClr>
                </a:solidFill>
              </a:rPr>
              <a:t>Per il capoluogo di Calcinaia, possiamo </a:t>
            </a:r>
            <a:r>
              <a:rPr lang="it-IT" dirty="0" smtClean="0">
                <a:solidFill>
                  <a:schemeClr val="accent6">
                    <a:lumMod val="50000"/>
                  </a:schemeClr>
                </a:solidFill>
              </a:rPr>
              <a:t>pertanto parlare </a:t>
            </a:r>
            <a:r>
              <a:rPr lang="it-IT" dirty="0" smtClean="0">
                <a:solidFill>
                  <a:schemeClr val="accent6">
                    <a:lumMod val="50000"/>
                  </a:schemeClr>
                </a:solidFill>
              </a:rPr>
              <a:t>di un territorio orientato verso uno sviluppo a vocazione </a:t>
            </a:r>
            <a:r>
              <a:rPr lang="it-IT" dirty="0" smtClean="0">
                <a:solidFill>
                  <a:schemeClr val="accent6">
                    <a:lumMod val="50000"/>
                  </a:schemeClr>
                </a:solidFill>
              </a:rPr>
              <a:t>industriale – turistico - commerciale, </a:t>
            </a:r>
            <a:r>
              <a:rPr lang="it-IT" dirty="0" smtClean="0">
                <a:solidFill>
                  <a:schemeClr val="accent6">
                    <a:lumMod val="50000"/>
                  </a:schemeClr>
                </a:solidFill>
              </a:rPr>
              <a:t>che </a:t>
            </a:r>
            <a:r>
              <a:rPr lang="it-IT" dirty="0" smtClean="0">
                <a:solidFill>
                  <a:schemeClr val="accent6">
                    <a:lumMod val="50000"/>
                  </a:schemeClr>
                </a:solidFill>
              </a:rPr>
              <a:t>da un lato preservi le proprie qualità ambientali e dall’altro curi l</a:t>
            </a:r>
            <a:r>
              <a:rPr lang="it-IT" dirty="0" smtClean="0">
                <a:solidFill>
                  <a:schemeClr val="accent6">
                    <a:lumMod val="50000"/>
                  </a:schemeClr>
                </a:solidFill>
              </a:rPr>
              <a:t>e a</a:t>
            </a:r>
            <a:r>
              <a:rPr lang="it-IT" dirty="0" smtClean="0">
                <a:solidFill>
                  <a:schemeClr val="accent6">
                    <a:lumMod val="50000"/>
                  </a:schemeClr>
                </a:solidFill>
              </a:rPr>
              <a:t>ree produttive  in maniera tale da renderle </a:t>
            </a:r>
            <a:r>
              <a:rPr lang="it-IT" dirty="0" err="1" smtClean="0">
                <a:solidFill>
                  <a:schemeClr val="accent6">
                    <a:lumMod val="50000"/>
                  </a:schemeClr>
                </a:solidFill>
              </a:rPr>
              <a:t>ambientalmente</a:t>
            </a:r>
            <a:r>
              <a:rPr lang="it-IT" dirty="0" smtClean="0">
                <a:solidFill>
                  <a:schemeClr val="accent6">
                    <a:lumMod val="50000"/>
                  </a:schemeClr>
                </a:solidFill>
              </a:rPr>
              <a:t> compatibili,  oltre che efficienti in termini di accessibilità e, più in generale, di infrastrutture.</a:t>
            </a:r>
            <a:endParaRPr lang="it-IT" dirty="0" smtClean="0">
              <a:solidFill>
                <a:schemeClr val="accent6">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733256"/>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12</a:t>
            </a:fld>
            <a:endParaRPr lang="it-IT" sz="1200" dirty="0">
              <a:latin typeface="Book Antiqua" pitchFamily="18" charset="0"/>
            </a:endParaRPr>
          </a:p>
        </p:txBody>
      </p:sp>
      <p:sp>
        <p:nvSpPr>
          <p:cNvPr id="31" name="CasellaDiTesto 30"/>
          <p:cNvSpPr txBox="1"/>
          <p:nvPr/>
        </p:nvSpPr>
        <p:spPr>
          <a:xfrm>
            <a:off x="899592" y="332656"/>
            <a:ext cx="7920880" cy="3139321"/>
          </a:xfrm>
          <a:prstGeom prst="rect">
            <a:avLst/>
          </a:prstGeom>
          <a:noFill/>
        </p:spPr>
        <p:txBody>
          <a:bodyPr wrap="square" rtlCol="0">
            <a:spAutoFit/>
          </a:bodyPr>
          <a:lstStyle/>
          <a:p>
            <a:pPr algn="ctr"/>
            <a:r>
              <a:rPr lang="it-IT" b="1" dirty="0" smtClean="0">
                <a:solidFill>
                  <a:schemeClr val="accent6">
                    <a:lumMod val="50000"/>
                  </a:schemeClr>
                </a:solidFill>
              </a:rPr>
              <a:t>IL TURISMO</a:t>
            </a:r>
          </a:p>
          <a:p>
            <a:pPr algn="just"/>
            <a:r>
              <a:rPr lang="it-IT" dirty="0" smtClean="0">
                <a:solidFill>
                  <a:schemeClr val="accent6">
                    <a:lumMod val="50000"/>
                  </a:schemeClr>
                </a:solidFill>
              </a:rPr>
              <a:t>Il turismo può essere definito come l’insieme di attività che consentono di attirare nuovi turisti e di consolidare quelli che già conoscono e frequentano il territorio comunale; in questo senso Calcinaia è anche storia di culti con la Santa Ubaldesca, concittadina e patrona, protettrice dei </a:t>
            </a:r>
            <a:r>
              <a:rPr lang="it-IT" dirty="0" err="1" smtClean="0">
                <a:solidFill>
                  <a:schemeClr val="accent6">
                    <a:lumMod val="50000"/>
                  </a:schemeClr>
                </a:solidFill>
              </a:rPr>
              <a:t>Navicellai</a:t>
            </a:r>
            <a:r>
              <a:rPr lang="it-IT" dirty="0" smtClean="0">
                <a:solidFill>
                  <a:schemeClr val="accent6">
                    <a:lumMod val="50000"/>
                  </a:schemeClr>
                </a:solidFill>
              </a:rPr>
              <a:t>, ricordata nelle celebrazioni insieme ai Santi pisani (San Ranieri, San </a:t>
            </a:r>
            <a:r>
              <a:rPr lang="it-IT" dirty="0" err="1" smtClean="0">
                <a:solidFill>
                  <a:schemeClr val="accent6">
                    <a:lumMod val="50000"/>
                  </a:schemeClr>
                </a:solidFill>
              </a:rPr>
              <a:t>Torpè</a:t>
            </a:r>
            <a:r>
              <a:rPr lang="it-IT" dirty="0" smtClean="0">
                <a:solidFill>
                  <a:schemeClr val="accent6">
                    <a:lumMod val="50000"/>
                  </a:schemeClr>
                </a:solidFill>
              </a:rPr>
              <a:t>, Santa Bona).</a:t>
            </a:r>
          </a:p>
          <a:p>
            <a:pPr algn="just"/>
            <a:r>
              <a:rPr lang="it-IT" dirty="0" smtClean="0">
                <a:solidFill>
                  <a:schemeClr val="accent6">
                    <a:lumMod val="50000"/>
                  </a:schemeClr>
                </a:solidFill>
              </a:rPr>
              <a:t>Le feste, quali la Sagra della </a:t>
            </a:r>
            <a:r>
              <a:rPr lang="it-IT" dirty="0" err="1" smtClean="0">
                <a:solidFill>
                  <a:schemeClr val="accent6">
                    <a:lumMod val="50000"/>
                  </a:schemeClr>
                </a:solidFill>
              </a:rPr>
              <a:t>Nozza</a:t>
            </a:r>
            <a:r>
              <a:rPr lang="it-IT" dirty="0" smtClean="0">
                <a:solidFill>
                  <a:schemeClr val="accent6">
                    <a:lumMod val="50000"/>
                  </a:schemeClr>
                </a:solidFill>
              </a:rPr>
              <a:t> (vanto e tradizione gastronomica di Calcinaia) e la Regata Storica (rievocazione dell’antica attività dei </a:t>
            </a:r>
            <a:r>
              <a:rPr lang="it-IT" dirty="0" err="1" smtClean="0">
                <a:solidFill>
                  <a:schemeClr val="accent6">
                    <a:lumMod val="50000"/>
                  </a:schemeClr>
                </a:solidFill>
              </a:rPr>
              <a:t>navicellai</a:t>
            </a:r>
            <a:r>
              <a:rPr lang="it-IT" dirty="0" smtClean="0">
                <a:solidFill>
                  <a:schemeClr val="accent6">
                    <a:lumMod val="50000"/>
                  </a:schemeClr>
                </a:solidFill>
              </a:rPr>
              <a:t> che avevano fatto la storia dell’economia locale) celebrano nelle vie del Paese le origini e la storia delle singole comunità di Calcinaia unite alle tradizioni religiose che esprimono il senso </a:t>
            </a:r>
            <a:r>
              <a:rPr lang="it-IT" dirty="0" smtClean="0">
                <a:solidFill>
                  <a:schemeClr val="accent6">
                    <a:lumMod val="50000"/>
                  </a:schemeClr>
                </a:solidFill>
              </a:rPr>
              <a:t>dell’appartenenza </a:t>
            </a:r>
            <a:r>
              <a:rPr lang="it-IT" dirty="0" smtClean="0">
                <a:solidFill>
                  <a:schemeClr val="accent6">
                    <a:lumMod val="50000"/>
                  </a:schemeClr>
                </a:solidFill>
              </a:rPr>
              <a:t>e </a:t>
            </a:r>
            <a:r>
              <a:rPr lang="it-IT" dirty="0" smtClean="0">
                <a:solidFill>
                  <a:schemeClr val="accent6">
                    <a:lumMod val="50000"/>
                  </a:schemeClr>
                </a:solidFill>
              </a:rPr>
              <a:t>delle </a:t>
            </a:r>
            <a:r>
              <a:rPr lang="it-IT" dirty="0" smtClean="0">
                <a:solidFill>
                  <a:schemeClr val="accent6">
                    <a:lumMod val="50000"/>
                  </a:schemeClr>
                </a:solidFill>
              </a:rPr>
              <a:t>proprie irrinunciabili origini. </a:t>
            </a:r>
          </a:p>
        </p:txBody>
      </p:sp>
      <p:pic>
        <p:nvPicPr>
          <p:cNvPr id="8" name="Immagine 7" descr="regata.jpg"/>
          <p:cNvPicPr>
            <a:picLocks noChangeAspect="1"/>
          </p:cNvPicPr>
          <p:nvPr/>
        </p:nvPicPr>
        <p:blipFill>
          <a:blip r:embed="rId3" cstate="print"/>
          <a:srcRect t="30655" b="13144"/>
          <a:stretch>
            <a:fillRect/>
          </a:stretch>
        </p:blipFill>
        <p:spPr>
          <a:xfrm>
            <a:off x="4283968" y="3501008"/>
            <a:ext cx="4602088" cy="1584176"/>
          </a:xfrm>
          <a:prstGeom prst="rect">
            <a:avLst/>
          </a:prstGeom>
          <a:ln w="57150">
            <a:solidFill>
              <a:schemeClr val="accent5"/>
            </a:solidFill>
          </a:ln>
        </p:spPr>
      </p:pic>
      <p:pic>
        <p:nvPicPr>
          <p:cNvPr id="6" name="Immagine 5" descr="nozza.jpg"/>
          <p:cNvPicPr>
            <a:picLocks noChangeAspect="1"/>
          </p:cNvPicPr>
          <p:nvPr/>
        </p:nvPicPr>
        <p:blipFill>
          <a:blip r:embed="rId4" cstate="print"/>
          <a:stretch>
            <a:fillRect/>
          </a:stretch>
        </p:blipFill>
        <p:spPr>
          <a:xfrm>
            <a:off x="1187624" y="3789040"/>
            <a:ext cx="1943100" cy="1930400"/>
          </a:xfrm>
          <a:prstGeom prst="rect">
            <a:avLst/>
          </a:prstGeom>
          <a:ln w="57150">
            <a:solidFill>
              <a:schemeClr val="accent5"/>
            </a:solidFill>
          </a:ln>
        </p:spPr>
      </p:pic>
      <p:pic>
        <p:nvPicPr>
          <p:cNvPr id="9" name="Immagine 8" descr="pubblico regata.jpg"/>
          <p:cNvPicPr>
            <a:picLocks noChangeAspect="1"/>
          </p:cNvPicPr>
          <p:nvPr/>
        </p:nvPicPr>
        <p:blipFill>
          <a:blip r:embed="rId5" cstate="print"/>
          <a:stretch>
            <a:fillRect/>
          </a:stretch>
        </p:blipFill>
        <p:spPr>
          <a:xfrm>
            <a:off x="3059832" y="4941168"/>
            <a:ext cx="3094484" cy="1729270"/>
          </a:xfrm>
          <a:prstGeom prst="rect">
            <a:avLst/>
          </a:prstGeom>
          <a:ln w="57150">
            <a:solidFill>
              <a:schemeClr val="accent5"/>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1.JPG"/>
          <p:cNvPicPr>
            <a:picLocks noChangeAspect="1"/>
          </p:cNvPicPr>
          <p:nvPr/>
        </p:nvPicPr>
        <p:blipFill>
          <a:blip r:embed="rId2" cstate="print">
            <a:clrChange>
              <a:clrFrom>
                <a:srgbClr val="FDFDFD"/>
              </a:clrFrom>
              <a:clrTo>
                <a:srgbClr val="FDFDFD">
                  <a:alpha val="0"/>
                </a:srgbClr>
              </a:clrTo>
            </a:clrChange>
          </a:blip>
          <a:stretch>
            <a:fillRect/>
          </a:stretch>
        </p:blipFill>
        <p:spPr>
          <a:xfrm>
            <a:off x="683569" y="1"/>
            <a:ext cx="4536504" cy="2785728"/>
          </a:xfrm>
          <a:prstGeom prst="rect">
            <a:avLst/>
          </a:prstGeom>
        </p:spPr>
      </p:pic>
      <p:sp>
        <p:nvSpPr>
          <p:cNvPr id="7" name="Rettangolo 6"/>
          <p:cNvSpPr/>
          <p:nvPr/>
        </p:nvSpPr>
        <p:spPr>
          <a:xfrm>
            <a:off x="3419872" y="5661248"/>
            <a:ext cx="2952328" cy="144016"/>
          </a:xfrm>
          <a:prstGeom prst="rect">
            <a:avLst/>
          </a:prstGeom>
          <a:blipFill>
            <a:blip r:embed="rId3"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13</a:t>
            </a:fld>
            <a:endParaRPr lang="it-IT" sz="1200" dirty="0">
              <a:latin typeface="Book Antiqua" pitchFamily="18" charset="0"/>
            </a:endParaRPr>
          </a:p>
        </p:txBody>
      </p:sp>
      <p:sp>
        <p:nvSpPr>
          <p:cNvPr id="31" name="CasellaDiTesto 30"/>
          <p:cNvSpPr txBox="1"/>
          <p:nvPr/>
        </p:nvSpPr>
        <p:spPr>
          <a:xfrm>
            <a:off x="3743400" y="1124744"/>
            <a:ext cx="5221088" cy="2862322"/>
          </a:xfrm>
          <a:prstGeom prst="rect">
            <a:avLst/>
          </a:prstGeom>
          <a:noFill/>
        </p:spPr>
        <p:txBody>
          <a:bodyPr wrap="square" rtlCol="0">
            <a:spAutoFit/>
          </a:bodyPr>
          <a:lstStyle/>
          <a:p>
            <a:pPr algn="just"/>
            <a:r>
              <a:rPr lang="it-IT" dirty="0" smtClean="0">
                <a:solidFill>
                  <a:schemeClr val="accent6">
                    <a:lumMod val="50000"/>
                  </a:schemeClr>
                </a:solidFill>
              </a:rPr>
              <a:t>Interessante, da un punto di vista turistico </a:t>
            </a:r>
            <a:r>
              <a:rPr lang="it-IT" dirty="0" smtClean="0">
                <a:solidFill>
                  <a:schemeClr val="accent6">
                    <a:lumMod val="50000"/>
                  </a:schemeClr>
                </a:solidFill>
              </a:rPr>
              <a:t>e paesaggistico è </a:t>
            </a:r>
            <a:r>
              <a:rPr lang="it-IT" dirty="0" smtClean="0">
                <a:solidFill>
                  <a:schemeClr val="accent6">
                    <a:lumMod val="50000"/>
                  </a:schemeClr>
                </a:solidFill>
              </a:rPr>
              <a:t>l’insediamento di </a:t>
            </a:r>
            <a:r>
              <a:rPr lang="it-IT" dirty="0" smtClean="0">
                <a:solidFill>
                  <a:schemeClr val="accent6">
                    <a:lumMod val="50000"/>
                  </a:schemeClr>
                </a:solidFill>
              </a:rPr>
              <a:t>Montecchio con il suo “Bosco”, </a:t>
            </a:r>
            <a:r>
              <a:rPr lang="it-IT" dirty="0" smtClean="0">
                <a:solidFill>
                  <a:schemeClr val="accent6">
                    <a:lumMod val="50000"/>
                  </a:schemeClr>
                </a:solidFill>
              </a:rPr>
              <a:t>il quale sorge su una collina posta tra </a:t>
            </a:r>
            <a:r>
              <a:rPr lang="it-IT" dirty="0" err="1" smtClean="0">
                <a:solidFill>
                  <a:schemeClr val="accent6">
                    <a:lumMod val="50000"/>
                  </a:schemeClr>
                </a:solidFill>
              </a:rPr>
              <a:t>Montecalvoli</a:t>
            </a:r>
            <a:r>
              <a:rPr lang="it-IT" dirty="0" smtClean="0">
                <a:solidFill>
                  <a:schemeClr val="accent6">
                    <a:lumMod val="50000"/>
                  </a:schemeClr>
                </a:solidFill>
              </a:rPr>
              <a:t> e Calcinaia, dirimpetto a Pontedera; oggi è sfiorato dall’Arno nella sola parte meridionale, ma anticamente il fiume lo lambiva anche dai lati orientale e occidentale, facendo del sito di Montecchio, insieme al castello di Calcinaia, situato a sinistra sulla riva dell’Arno, un avamposto fortificato per il controllo del corso dell’Arno, allora navigabile. </a:t>
            </a:r>
          </a:p>
        </p:txBody>
      </p:sp>
      <p:pic>
        <p:nvPicPr>
          <p:cNvPr id="9" name="Immagine 8" descr="DSC05682.JPG"/>
          <p:cNvPicPr>
            <a:picLocks noChangeAspect="1"/>
          </p:cNvPicPr>
          <p:nvPr/>
        </p:nvPicPr>
        <p:blipFill>
          <a:blip r:embed="rId4" cstate="print"/>
          <a:stretch>
            <a:fillRect/>
          </a:stretch>
        </p:blipFill>
        <p:spPr>
          <a:xfrm>
            <a:off x="3563888" y="4715762"/>
            <a:ext cx="2736304" cy="2052228"/>
          </a:xfrm>
          <a:prstGeom prst="rect">
            <a:avLst/>
          </a:prstGeom>
          <a:ln w="57150">
            <a:solidFill>
              <a:schemeClr val="accent5"/>
            </a:solidFill>
          </a:ln>
        </p:spPr>
      </p:pic>
      <p:sp>
        <p:nvSpPr>
          <p:cNvPr id="10" name="CasellaDiTesto 9"/>
          <p:cNvSpPr txBox="1"/>
          <p:nvPr/>
        </p:nvSpPr>
        <p:spPr>
          <a:xfrm>
            <a:off x="6300192" y="3951054"/>
            <a:ext cx="2736304" cy="2862322"/>
          </a:xfrm>
          <a:prstGeom prst="rect">
            <a:avLst/>
          </a:prstGeom>
          <a:noFill/>
        </p:spPr>
        <p:txBody>
          <a:bodyPr wrap="square" rtlCol="0">
            <a:spAutoFit/>
          </a:bodyPr>
          <a:lstStyle/>
          <a:p>
            <a:pPr algn="just"/>
            <a:r>
              <a:rPr lang="it-IT" dirty="0" smtClean="0">
                <a:solidFill>
                  <a:schemeClr val="accent6">
                    <a:lumMod val="50000"/>
                  </a:schemeClr>
                </a:solidFill>
              </a:rPr>
              <a:t>Dalla fattoria, attraverso una antica strada medioevale, denominata Via Vecchia Pistoiese, si accede all’ultima parte del bosco delle </a:t>
            </a:r>
            <a:r>
              <a:rPr lang="it-IT" dirty="0" err="1" smtClean="0">
                <a:solidFill>
                  <a:schemeClr val="accent6">
                    <a:lumMod val="50000"/>
                  </a:schemeClr>
                </a:solidFill>
              </a:rPr>
              <a:t>Cerbaie</a:t>
            </a:r>
            <a:r>
              <a:rPr lang="it-IT" dirty="0" smtClean="0">
                <a:solidFill>
                  <a:schemeClr val="accent6">
                    <a:lumMod val="50000"/>
                  </a:schemeClr>
                </a:solidFill>
              </a:rPr>
              <a:t>, comprendente il bosco del Bufalo, Poggio </a:t>
            </a:r>
            <a:r>
              <a:rPr lang="it-IT" dirty="0" err="1" smtClean="0">
                <a:solidFill>
                  <a:schemeClr val="accent6">
                    <a:lumMod val="50000"/>
                  </a:schemeClr>
                </a:solidFill>
              </a:rPr>
              <a:t>S.Michele</a:t>
            </a:r>
            <a:r>
              <a:rPr lang="it-IT" dirty="0" smtClean="0">
                <a:solidFill>
                  <a:schemeClr val="accent6">
                    <a:lumMod val="50000"/>
                  </a:schemeClr>
                </a:solidFill>
              </a:rPr>
              <a:t>, Poggio Niki e il Monte Belvedere. </a:t>
            </a:r>
          </a:p>
        </p:txBody>
      </p:sp>
      <p:pic>
        <p:nvPicPr>
          <p:cNvPr id="8" name="Immagine 7" descr="DSC05680.JPG"/>
          <p:cNvPicPr>
            <a:picLocks noChangeAspect="1"/>
          </p:cNvPicPr>
          <p:nvPr/>
        </p:nvPicPr>
        <p:blipFill>
          <a:blip r:embed="rId5" cstate="print"/>
          <a:stretch>
            <a:fillRect/>
          </a:stretch>
        </p:blipFill>
        <p:spPr>
          <a:xfrm>
            <a:off x="755576" y="3212976"/>
            <a:ext cx="2987824" cy="2240868"/>
          </a:xfrm>
          <a:prstGeom prst="rect">
            <a:avLst/>
          </a:prstGeom>
          <a:ln w="57150">
            <a:solidFill>
              <a:schemeClr val="accent5"/>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14</a:t>
            </a:fld>
            <a:endParaRPr lang="it-IT" sz="1200" dirty="0">
              <a:latin typeface="Book Antiqua" pitchFamily="18" charset="0"/>
            </a:endParaRPr>
          </a:p>
        </p:txBody>
      </p:sp>
      <p:sp>
        <p:nvSpPr>
          <p:cNvPr id="31" name="CasellaDiTesto 30"/>
          <p:cNvSpPr txBox="1"/>
          <p:nvPr/>
        </p:nvSpPr>
        <p:spPr>
          <a:xfrm>
            <a:off x="1043608" y="332656"/>
            <a:ext cx="7776864" cy="2585323"/>
          </a:xfrm>
          <a:prstGeom prst="rect">
            <a:avLst/>
          </a:prstGeom>
          <a:noFill/>
        </p:spPr>
        <p:txBody>
          <a:bodyPr wrap="square" rtlCol="0">
            <a:spAutoFit/>
          </a:bodyPr>
          <a:lstStyle/>
          <a:p>
            <a:pPr algn="just"/>
            <a:r>
              <a:rPr lang="it-IT" dirty="0" smtClean="0">
                <a:solidFill>
                  <a:schemeClr val="accent6">
                    <a:lumMod val="50000"/>
                  </a:schemeClr>
                </a:solidFill>
              </a:rPr>
              <a:t>Vi è poi l’area denominata “Lago del Marrucco”, sul quale insiste l’omonimo lago ubicato a cavallo del confine tra il Comune di Calcinaia ed il Comune di </a:t>
            </a:r>
            <a:r>
              <a:rPr lang="it-IT" dirty="0" smtClean="0">
                <a:solidFill>
                  <a:schemeClr val="accent6">
                    <a:lumMod val="50000"/>
                  </a:schemeClr>
                </a:solidFill>
              </a:rPr>
              <a:t>Vicopisano. </a:t>
            </a:r>
            <a:r>
              <a:rPr lang="it-IT" dirty="0" smtClean="0">
                <a:solidFill>
                  <a:schemeClr val="accent6">
                    <a:lumMod val="50000"/>
                  </a:schemeClr>
                </a:solidFill>
              </a:rPr>
              <a:t>A</a:t>
            </a:r>
            <a:r>
              <a:rPr lang="it-IT" dirty="0" smtClean="0">
                <a:solidFill>
                  <a:schemeClr val="accent6">
                    <a:lumMod val="50000"/>
                  </a:schemeClr>
                </a:solidFill>
              </a:rPr>
              <a:t> </a:t>
            </a:r>
            <a:r>
              <a:rPr lang="it-IT" dirty="0" smtClean="0">
                <a:solidFill>
                  <a:schemeClr val="accent6">
                    <a:lumMod val="50000"/>
                  </a:schemeClr>
                </a:solidFill>
              </a:rPr>
              <a:t>seguito </a:t>
            </a:r>
            <a:r>
              <a:rPr lang="it-IT" dirty="0" smtClean="0">
                <a:solidFill>
                  <a:schemeClr val="accent6">
                    <a:lumMod val="50000"/>
                  </a:schemeClr>
                </a:solidFill>
              </a:rPr>
              <a:t>dell’approvazione </a:t>
            </a:r>
            <a:r>
              <a:rPr lang="it-IT" dirty="0" smtClean="0">
                <a:solidFill>
                  <a:schemeClr val="accent6">
                    <a:lumMod val="50000"/>
                  </a:schemeClr>
                </a:solidFill>
              </a:rPr>
              <a:t>del PPAE (Piano Provinciale per </a:t>
            </a:r>
            <a:r>
              <a:rPr lang="it-IT" dirty="0" smtClean="0">
                <a:solidFill>
                  <a:schemeClr val="accent6">
                    <a:lumMod val="50000"/>
                  </a:schemeClr>
                </a:solidFill>
              </a:rPr>
              <a:t>le </a:t>
            </a:r>
            <a:r>
              <a:rPr lang="it-IT" dirty="0" smtClean="0">
                <a:solidFill>
                  <a:schemeClr val="accent6">
                    <a:lumMod val="50000"/>
                  </a:schemeClr>
                </a:solidFill>
              </a:rPr>
              <a:t>Attività Estrattive</a:t>
            </a:r>
            <a:r>
              <a:rPr lang="it-IT" dirty="0" smtClean="0">
                <a:solidFill>
                  <a:schemeClr val="accent6">
                    <a:lumMod val="50000"/>
                  </a:schemeClr>
                </a:solidFill>
              </a:rPr>
              <a:t>), </a:t>
            </a:r>
            <a:r>
              <a:rPr lang="it-IT" dirty="0" smtClean="0">
                <a:solidFill>
                  <a:schemeClr val="accent6">
                    <a:lumMod val="50000"/>
                  </a:schemeClr>
                </a:solidFill>
              </a:rPr>
              <a:t>tale </a:t>
            </a:r>
            <a:r>
              <a:rPr lang="it-IT" dirty="0" smtClean="0">
                <a:solidFill>
                  <a:schemeClr val="accent6">
                    <a:lumMod val="50000"/>
                  </a:schemeClr>
                </a:solidFill>
              </a:rPr>
              <a:t>area, dove è presente una cava inattiva di </a:t>
            </a:r>
            <a:r>
              <a:rPr lang="it-IT" dirty="0" smtClean="0">
                <a:solidFill>
                  <a:schemeClr val="accent6">
                    <a:lumMod val="50000"/>
                  </a:schemeClr>
                </a:solidFill>
              </a:rPr>
              <a:t>sabbia, è </a:t>
            </a:r>
            <a:r>
              <a:rPr lang="it-IT" dirty="0" smtClean="0">
                <a:solidFill>
                  <a:schemeClr val="accent6">
                    <a:lumMod val="50000"/>
                  </a:schemeClr>
                </a:solidFill>
              </a:rPr>
              <a:t>stata oggetto di un  protocollo di intesa tra i due Comuni e la Provincia di Pisa per un piano attuativo </a:t>
            </a:r>
            <a:r>
              <a:rPr lang="it-IT" dirty="0" smtClean="0">
                <a:solidFill>
                  <a:schemeClr val="accent6">
                    <a:lumMod val="50000"/>
                  </a:schemeClr>
                </a:solidFill>
              </a:rPr>
              <a:t>intercomunale </a:t>
            </a:r>
            <a:r>
              <a:rPr lang="it-IT" dirty="0" smtClean="0">
                <a:solidFill>
                  <a:schemeClr val="accent6">
                    <a:lumMod val="50000"/>
                  </a:schemeClr>
                </a:solidFill>
              </a:rPr>
              <a:t>finalizzato ad una riqualificazione a scopo turistico </a:t>
            </a:r>
            <a:r>
              <a:rPr lang="it-IT" dirty="0" smtClean="0">
                <a:solidFill>
                  <a:schemeClr val="accent6">
                    <a:lumMod val="50000"/>
                  </a:schemeClr>
                </a:solidFill>
              </a:rPr>
              <a:t>ricettivo dell’area suddetta e delle rimanenti cave presenti sul territorio del Comune di Vicopisano, oltre al loro eventuale collegamento con sistemi di mobilità lenta.</a:t>
            </a:r>
            <a:endParaRPr lang="it-IT" dirty="0" smtClean="0">
              <a:solidFill>
                <a:schemeClr val="accent6">
                  <a:lumMod val="50000"/>
                </a:schemeClr>
              </a:solidFill>
            </a:endParaRPr>
          </a:p>
        </p:txBody>
      </p:sp>
      <p:sp>
        <p:nvSpPr>
          <p:cNvPr id="10" name="CasellaDiTesto 9"/>
          <p:cNvSpPr txBox="1"/>
          <p:nvPr/>
        </p:nvSpPr>
        <p:spPr>
          <a:xfrm>
            <a:off x="4932040" y="2693819"/>
            <a:ext cx="3960440" cy="2031325"/>
          </a:xfrm>
          <a:prstGeom prst="rect">
            <a:avLst/>
          </a:prstGeom>
          <a:noFill/>
        </p:spPr>
        <p:txBody>
          <a:bodyPr wrap="square" rtlCol="0">
            <a:spAutoFit/>
          </a:bodyPr>
          <a:lstStyle/>
          <a:p>
            <a:pPr algn="just"/>
            <a:r>
              <a:rPr lang="it-IT" dirty="0" smtClean="0">
                <a:solidFill>
                  <a:schemeClr val="accent6">
                    <a:lumMod val="50000"/>
                  </a:schemeClr>
                </a:solidFill>
              </a:rPr>
              <a:t>Un percorso intercomunale destinato ad </a:t>
            </a:r>
            <a:r>
              <a:rPr lang="it-IT" dirty="0" err="1" smtClean="0">
                <a:solidFill>
                  <a:schemeClr val="accent6">
                    <a:lumMod val="50000"/>
                  </a:schemeClr>
                </a:solidFill>
              </a:rPr>
              <a:t>ippovia</a:t>
            </a:r>
            <a:r>
              <a:rPr lang="it-IT" dirty="0" smtClean="0">
                <a:solidFill>
                  <a:schemeClr val="accent6">
                    <a:lumMod val="50000"/>
                  </a:schemeClr>
                </a:solidFill>
              </a:rPr>
              <a:t>, bike </a:t>
            </a:r>
            <a:r>
              <a:rPr lang="it-IT" dirty="0" smtClean="0">
                <a:solidFill>
                  <a:schemeClr val="accent6">
                    <a:lumMod val="50000"/>
                  </a:schemeClr>
                </a:solidFill>
              </a:rPr>
              <a:t>e trekking è stato tracciato anche attraverso il territorio del Comune di Calcinaia, allo scopo di promuovere la conoscenza del territorio </a:t>
            </a:r>
            <a:r>
              <a:rPr lang="it-IT" dirty="0" smtClean="0">
                <a:solidFill>
                  <a:schemeClr val="accent6">
                    <a:lumMod val="50000"/>
                  </a:schemeClr>
                </a:solidFill>
              </a:rPr>
              <a:t>della Valdera anche </a:t>
            </a:r>
            <a:r>
              <a:rPr lang="it-IT" dirty="0" smtClean="0">
                <a:solidFill>
                  <a:schemeClr val="accent6">
                    <a:lumMod val="50000"/>
                  </a:schemeClr>
                </a:solidFill>
              </a:rPr>
              <a:t>attraverso queste discipline sportive e ricreative.</a:t>
            </a:r>
          </a:p>
        </p:txBody>
      </p:sp>
      <p:pic>
        <p:nvPicPr>
          <p:cNvPr id="11" name="Immagine 10" descr="marrucco.jpg"/>
          <p:cNvPicPr>
            <a:picLocks noChangeAspect="1"/>
          </p:cNvPicPr>
          <p:nvPr/>
        </p:nvPicPr>
        <p:blipFill>
          <a:blip r:embed="rId3" cstate="print"/>
          <a:stretch>
            <a:fillRect/>
          </a:stretch>
        </p:blipFill>
        <p:spPr>
          <a:xfrm>
            <a:off x="1187624" y="3140968"/>
            <a:ext cx="3456384" cy="2592288"/>
          </a:xfrm>
          <a:prstGeom prst="rect">
            <a:avLst/>
          </a:prstGeom>
        </p:spPr>
      </p:pic>
      <p:pic>
        <p:nvPicPr>
          <p:cNvPr id="12" name="Immagine 11" descr="ippovia.jpg"/>
          <p:cNvPicPr>
            <a:picLocks noChangeAspect="1"/>
          </p:cNvPicPr>
          <p:nvPr/>
        </p:nvPicPr>
        <p:blipFill>
          <a:blip r:embed="rId4" cstate="print"/>
          <a:stretch>
            <a:fillRect/>
          </a:stretch>
        </p:blipFill>
        <p:spPr>
          <a:xfrm>
            <a:off x="5436096" y="4797152"/>
            <a:ext cx="3176824" cy="15121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15</a:t>
            </a:fld>
            <a:endParaRPr lang="it-IT" sz="1200" dirty="0">
              <a:latin typeface="Book Antiqua" pitchFamily="18" charset="0"/>
            </a:endParaRPr>
          </a:p>
        </p:txBody>
      </p:sp>
      <p:sp>
        <p:nvSpPr>
          <p:cNvPr id="31" name="CasellaDiTesto 30"/>
          <p:cNvSpPr txBox="1"/>
          <p:nvPr/>
        </p:nvSpPr>
        <p:spPr>
          <a:xfrm>
            <a:off x="1043608" y="332656"/>
            <a:ext cx="7776864" cy="3693319"/>
          </a:xfrm>
          <a:prstGeom prst="rect">
            <a:avLst/>
          </a:prstGeom>
          <a:noFill/>
        </p:spPr>
        <p:txBody>
          <a:bodyPr wrap="square" rtlCol="0">
            <a:spAutoFit/>
          </a:bodyPr>
          <a:lstStyle/>
          <a:p>
            <a:pPr algn="ctr"/>
            <a:r>
              <a:rPr lang="it-IT" b="1" dirty="0" smtClean="0">
                <a:solidFill>
                  <a:schemeClr val="accent6">
                    <a:lumMod val="50000"/>
                  </a:schemeClr>
                </a:solidFill>
              </a:rPr>
              <a:t>INFRASTRUTTURE E MOBILITA'</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Il sistema della viabilità del Comune di Calcinaia si caratterizza per la presenza di infrastrutture di livello territoriale e per un traffico di attraversamento di notevole entità.</a:t>
            </a:r>
          </a:p>
          <a:p>
            <a:pPr algn="just"/>
            <a:r>
              <a:rPr lang="it-IT" dirty="0" smtClean="0">
                <a:solidFill>
                  <a:schemeClr val="accent6">
                    <a:lumMod val="50000"/>
                  </a:schemeClr>
                </a:solidFill>
              </a:rPr>
              <a:t>L’esistenza di due Strade Statali, la SS n°67 Tosco-Romagnola e la n°439 Sarzanese – Valdera, passate in competenza alla Regione Toscana , ha rappresentato l’elemento portante per lo sviluppo economico e per quello urbanistico di questo territorio ma oggi costituisce uno dei maggiori problemi all’interno del sistema.</a:t>
            </a:r>
          </a:p>
          <a:p>
            <a:pPr algn="just"/>
            <a:r>
              <a:rPr lang="it-IT" dirty="0" smtClean="0">
                <a:solidFill>
                  <a:schemeClr val="accent6">
                    <a:lumMod val="50000"/>
                  </a:schemeClr>
                </a:solidFill>
              </a:rPr>
              <a:t>La localizzazione di attività e residenze lungo queste due direttrici ha saturato gli spazi e creato condizioni di congestionamento, con flussi di traffico sempre crescenti.</a:t>
            </a:r>
          </a:p>
        </p:txBody>
      </p:sp>
      <p:pic>
        <p:nvPicPr>
          <p:cNvPr id="8" name="Immagine 7" descr="ponte navetta.jpg"/>
          <p:cNvPicPr>
            <a:picLocks noChangeAspect="1"/>
          </p:cNvPicPr>
          <p:nvPr/>
        </p:nvPicPr>
        <p:blipFill>
          <a:blip r:embed="rId3" cstate="print"/>
          <a:stretch>
            <a:fillRect/>
          </a:stretch>
        </p:blipFill>
        <p:spPr>
          <a:xfrm>
            <a:off x="1187624" y="4149080"/>
            <a:ext cx="3549774" cy="2368206"/>
          </a:xfrm>
          <a:prstGeom prst="rect">
            <a:avLst/>
          </a:prstGeom>
        </p:spPr>
      </p:pic>
      <p:sp>
        <p:nvSpPr>
          <p:cNvPr id="9" name="CasellaDiTesto 8"/>
          <p:cNvSpPr txBox="1"/>
          <p:nvPr/>
        </p:nvSpPr>
        <p:spPr>
          <a:xfrm>
            <a:off x="4932040" y="4149080"/>
            <a:ext cx="3960440" cy="2308324"/>
          </a:xfrm>
          <a:prstGeom prst="rect">
            <a:avLst/>
          </a:prstGeom>
          <a:noFill/>
        </p:spPr>
        <p:txBody>
          <a:bodyPr wrap="square" rtlCol="0">
            <a:spAutoFit/>
          </a:bodyPr>
          <a:lstStyle/>
          <a:p>
            <a:pPr algn="just"/>
            <a:r>
              <a:rPr lang="it-IT" dirty="0" smtClean="0">
                <a:solidFill>
                  <a:schemeClr val="accent6">
                    <a:lumMod val="50000"/>
                  </a:schemeClr>
                </a:solidFill>
              </a:rPr>
              <a:t>Il progetto di ammodernamento della SS n°439, parzialmente </a:t>
            </a:r>
            <a:r>
              <a:rPr lang="it-IT" dirty="0" smtClean="0">
                <a:solidFill>
                  <a:schemeClr val="accent6">
                    <a:lumMod val="50000"/>
                  </a:schemeClr>
                </a:solidFill>
              </a:rPr>
              <a:t>realizzato con la costruzione del nuovo ponte sull’Arno, </a:t>
            </a:r>
            <a:r>
              <a:rPr lang="it-IT" dirty="0" smtClean="0">
                <a:solidFill>
                  <a:schemeClr val="accent6">
                    <a:lumMod val="50000"/>
                  </a:schemeClr>
                </a:solidFill>
              </a:rPr>
              <a:t>ha prodotto all’interno del territorio comunale un incremento della capacità e fluidità della mobilità </a:t>
            </a:r>
            <a:r>
              <a:rPr lang="it-IT" dirty="0" smtClean="0">
                <a:solidFill>
                  <a:schemeClr val="accent6">
                    <a:lumMod val="50000"/>
                  </a:schemeClr>
                </a:solidFill>
              </a:rPr>
              <a:t>veicolare, pur lasciando una forte impronta sul paesaggio.</a:t>
            </a:r>
            <a:endParaRPr lang="it-IT" dirty="0" smtClean="0">
              <a:solidFill>
                <a:schemeClr val="accent6">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16</a:t>
            </a:fld>
            <a:endParaRPr lang="it-IT" sz="1200" dirty="0">
              <a:latin typeface="Book Antiqua" pitchFamily="18" charset="0"/>
            </a:endParaRPr>
          </a:p>
        </p:txBody>
      </p:sp>
      <p:sp>
        <p:nvSpPr>
          <p:cNvPr id="31" name="CasellaDiTesto 30"/>
          <p:cNvSpPr txBox="1"/>
          <p:nvPr/>
        </p:nvSpPr>
        <p:spPr>
          <a:xfrm>
            <a:off x="1043608" y="870967"/>
            <a:ext cx="7776864" cy="5078313"/>
          </a:xfrm>
          <a:prstGeom prst="rect">
            <a:avLst/>
          </a:prstGeom>
          <a:noFill/>
        </p:spPr>
        <p:txBody>
          <a:bodyPr wrap="square" rtlCol="0">
            <a:spAutoFit/>
          </a:bodyPr>
          <a:lstStyle/>
          <a:p>
            <a:pPr algn="just"/>
            <a:r>
              <a:rPr lang="it-IT" dirty="0" smtClean="0">
                <a:solidFill>
                  <a:schemeClr val="accent6">
                    <a:lumMod val="50000"/>
                  </a:schemeClr>
                </a:solidFill>
              </a:rPr>
              <a:t>La mobilità della popolazione si sostanzia giornalmente attraverso flussi di pendolarismo, ovvero gli spostamenti della popolazione avvengono nell'arco della giornata per motivi di lavoro e/o per motivi di studio e, generalmente, si dispiegano su distanze relativamente brevi.</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I flussi pendolari che si strutturano attorno al Comune di Calcinaia, risultano piuttosto consistenti e soprattutto radicati nel tempo. La provenienza dei flussi in entrata rimane fortemente stabile: Pontedera, Cascina, Vicopisano, Bientina, Buti, Pisa e Ponsacco restano i Comuni dai quali proviene la maggior parte degli utenti che hanno come destinazione il territorio di Calcinaia. Lo stesso vale anche per le destinazioni dei principali flussi in uscita  che si dirigono verso Pontedera, Pisa, Cascina, Bientina, Vicopisano.</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Nel complesso, si delinea con chiarezza la fitta rete dei collegamenti che attraversa quest'area, ma si </a:t>
            </a:r>
            <a:r>
              <a:rPr lang="it-IT" dirty="0" smtClean="0">
                <a:solidFill>
                  <a:schemeClr val="accent6">
                    <a:lumMod val="50000"/>
                  </a:schemeClr>
                </a:solidFill>
              </a:rPr>
              <a:t>evidenzia anche </a:t>
            </a:r>
            <a:r>
              <a:rPr lang="it-IT" dirty="0" smtClean="0">
                <a:solidFill>
                  <a:schemeClr val="accent6">
                    <a:lumMod val="50000"/>
                  </a:schemeClr>
                </a:solidFill>
              </a:rPr>
              <a:t>la consistente mole di traffico interurbano rappresentata dai veicoli necessari per gli spostamenti personali dei residenti e dei pendolari e dai mezzi di trasporto delle merci che creano non pochi problemi per la viabilità e per l'ambiente.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istemifunzionali-page-001.jpg"/>
          <p:cNvPicPr>
            <a:picLocks noChangeAspect="1"/>
          </p:cNvPicPr>
          <p:nvPr/>
        </p:nvPicPr>
        <p:blipFill>
          <a:blip r:embed="rId2" cstate="print"/>
          <a:stretch>
            <a:fillRect/>
          </a:stretch>
        </p:blipFill>
        <p:spPr>
          <a:xfrm>
            <a:off x="641958" y="0"/>
            <a:ext cx="8538554" cy="6858000"/>
          </a:xfrm>
          <a:prstGeom prst="rect">
            <a:avLst/>
          </a:prstGeom>
        </p:spPr>
      </p:pic>
      <p:sp>
        <p:nvSpPr>
          <p:cNvPr id="7" name="Rettangolo 6"/>
          <p:cNvSpPr/>
          <p:nvPr/>
        </p:nvSpPr>
        <p:spPr>
          <a:xfrm>
            <a:off x="3419872" y="5661248"/>
            <a:ext cx="2952328" cy="144016"/>
          </a:xfrm>
          <a:prstGeom prst="rect">
            <a:avLst/>
          </a:prstGeom>
          <a:blipFill>
            <a:blip r:embed="rId3"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17</a:t>
            </a:fld>
            <a:endParaRPr lang="it-IT" sz="1200" dirty="0">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18</a:t>
            </a:fld>
            <a:endParaRPr lang="it-IT" sz="1200" dirty="0">
              <a:latin typeface="Book Antiqua" pitchFamily="18" charset="0"/>
            </a:endParaRPr>
          </a:p>
        </p:txBody>
      </p:sp>
      <p:sp>
        <p:nvSpPr>
          <p:cNvPr id="31" name="CasellaDiTesto 30"/>
          <p:cNvSpPr txBox="1"/>
          <p:nvPr/>
        </p:nvSpPr>
        <p:spPr>
          <a:xfrm>
            <a:off x="1043608" y="332656"/>
            <a:ext cx="7776864" cy="6463308"/>
          </a:xfrm>
          <a:prstGeom prst="rect">
            <a:avLst/>
          </a:prstGeom>
          <a:noFill/>
        </p:spPr>
        <p:txBody>
          <a:bodyPr wrap="square" rtlCol="0">
            <a:spAutoFit/>
          </a:bodyPr>
          <a:lstStyle/>
          <a:p>
            <a:pPr algn="just"/>
            <a:r>
              <a:rPr lang="it-IT" dirty="0" smtClean="0">
                <a:solidFill>
                  <a:schemeClr val="accent6">
                    <a:lumMod val="50000"/>
                  </a:schemeClr>
                </a:solidFill>
              </a:rPr>
              <a:t>La Legge Regionale n°1 del 3.01.2005 “Norme per il Governo del Territorio” prevede il definitivo superamento del Piano Regolatore Generale e la sua sostituzione con due strumenti distinti:</a:t>
            </a:r>
          </a:p>
          <a:p>
            <a:pPr algn="just">
              <a:buFont typeface="Arial" pitchFamily="34" charset="0"/>
              <a:buChar char="•"/>
            </a:pPr>
            <a:r>
              <a:rPr lang="it-IT" dirty="0" smtClean="0">
                <a:solidFill>
                  <a:schemeClr val="accent6">
                    <a:lumMod val="50000"/>
                  </a:schemeClr>
                </a:solidFill>
              </a:rPr>
              <a:t>Il Piano Strutturale;</a:t>
            </a:r>
          </a:p>
          <a:p>
            <a:pPr algn="just">
              <a:buFont typeface="Arial" pitchFamily="34" charset="0"/>
              <a:buChar char="•"/>
            </a:pPr>
            <a:r>
              <a:rPr lang="it-IT" dirty="0" smtClean="0">
                <a:solidFill>
                  <a:schemeClr val="accent6">
                    <a:lumMod val="50000"/>
                  </a:schemeClr>
                </a:solidFill>
              </a:rPr>
              <a:t>il Regolamento Urbanistico.</a:t>
            </a:r>
          </a:p>
          <a:p>
            <a:pPr marL="342900" indent="-342900" algn="just"/>
            <a:endParaRPr lang="it-IT" dirty="0" smtClean="0">
              <a:solidFill>
                <a:schemeClr val="accent6">
                  <a:lumMod val="50000"/>
                </a:schemeClr>
              </a:solidFill>
            </a:endParaRPr>
          </a:p>
          <a:p>
            <a:pPr marL="342900" indent="-342900" algn="ctr"/>
            <a:r>
              <a:rPr lang="it-IT" b="1" dirty="0" smtClean="0">
                <a:solidFill>
                  <a:schemeClr val="accent6">
                    <a:lumMod val="50000"/>
                  </a:schemeClr>
                </a:solidFill>
              </a:rPr>
              <a:t>IL PIANO STRUTTURALE</a:t>
            </a:r>
          </a:p>
          <a:p>
            <a:pPr algn="just"/>
            <a:r>
              <a:rPr lang="it-IT" b="1" dirty="0" smtClean="0">
                <a:solidFill>
                  <a:schemeClr val="accent6">
                    <a:lumMod val="50000"/>
                  </a:schemeClr>
                </a:solidFill>
              </a:rPr>
              <a:t>Cos'è ?</a:t>
            </a:r>
          </a:p>
          <a:p>
            <a:pPr algn="just"/>
            <a:r>
              <a:rPr lang="it-IT" dirty="0" smtClean="0">
                <a:solidFill>
                  <a:schemeClr val="accent6">
                    <a:lumMod val="50000"/>
                  </a:schemeClr>
                </a:solidFill>
              </a:rPr>
              <a:t>Il Piano Strutturale è lo strumento di pianificazione del territorio che definisce le scelte principali relative all’assetto del territorio, sia di carattere statutario, di lungo periodo, sia di carattere strategico, rivolte a definire gli obiettivi, gli indirizzi, i limiti quantitativi e le direttive alle concrete trasformazioni. </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Il Piano Strutturale vale a tempo indeterminato e può essere modificato con varianti qualora si modifichino elementi sostanziali del quadro conoscitivo o si </a:t>
            </a:r>
            <a:r>
              <a:rPr lang="it-IT" dirty="0" smtClean="0">
                <a:solidFill>
                  <a:schemeClr val="accent6">
                    <a:lumMod val="50000"/>
                  </a:schemeClr>
                </a:solidFill>
              </a:rPr>
              <a:t>vadano a modificare </a:t>
            </a:r>
            <a:r>
              <a:rPr lang="it-IT" dirty="0" smtClean="0">
                <a:solidFill>
                  <a:schemeClr val="accent6">
                    <a:lumMod val="50000"/>
                  </a:schemeClr>
                </a:solidFill>
              </a:rPr>
              <a:t>gli obiettivi già </a:t>
            </a:r>
            <a:r>
              <a:rPr lang="it-IT" dirty="0" smtClean="0">
                <a:solidFill>
                  <a:schemeClr val="accent6">
                    <a:lumMod val="50000"/>
                  </a:schemeClr>
                </a:solidFill>
              </a:rPr>
              <a:t>assunti.</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Alla fine del 2012 </a:t>
            </a:r>
            <a:r>
              <a:rPr lang="it-IT" dirty="0" smtClean="0">
                <a:solidFill>
                  <a:schemeClr val="accent6">
                    <a:lumMod val="50000"/>
                  </a:schemeClr>
                </a:solidFill>
              </a:rPr>
              <a:t>il Comune di Calcinaia ha approvato </a:t>
            </a:r>
            <a:r>
              <a:rPr lang="it-IT" dirty="0" smtClean="0">
                <a:solidFill>
                  <a:schemeClr val="accent6">
                    <a:lumMod val="50000"/>
                  </a:schemeClr>
                </a:solidFill>
              </a:rPr>
              <a:t>la </a:t>
            </a:r>
            <a:r>
              <a:rPr lang="it-IT" dirty="0" smtClean="0">
                <a:solidFill>
                  <a:schemeClr val="accent6">
                    <a:lumMod val="50000"/>
                  </a:schemeClr>
                </a:solidFill>
              </a:rPr>
              <a:t>variante generale al Piano Strutturale.</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Il Piano Strutturale non ha facoltà diretta di determinare il diritto edificatorio né è immediatamente operativo, bensì necessita di specifici atti per il governo del territorio (Regolamento Urbanistico, piani attuativi,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19</a:t>
            </a:fld>
            <a:endParaRPr lang="it-IT" sz="1200" dirty="0">
              <a:latin typeface="Book Antiqua" pitchFamily="18" charset="0"/>
            </a:endParaRPr>
          </a:p>
        </p:txBody>
      </p:sp>
      <p:sp>
        <p:nvSpPr>
          <p:cNvPr id="31" name="CasellaDiTesto 30"/>
          <p:cNvSpPr txBox="1"/>
          <p:nvPr/>
        </p:nvSpPr>
        <p:spPr>
          <a:xfrm>
            <a:off x="827584" y="116632"/>
            <a:ext cx="7992888" cy="6740307"/>
          </a:xfrm>
          <a:prstGeom prst="rect">
            <a:avLst/>
          </a:prstGeom>
          <a:noFill/>
        </p:spPr>
        <p:txBody>
          <a:bodyPr wrap="square" rtlCol="0">
            <a:spAutoFit/>
          </a:bodyPr>
          <a:lstStyle/>
          <a:p>
            <a:pPr algn="ctr"/>
            <a:r>
              <a:rPr lang="it-IT" b="1" dirty="0" smtClean="0">
                <a:solidFill>
                  <a:schemeClr val="accent6">
                    <a:lumMod val="50000"/>
                  </a:schemeClr>
                </a:solidFill>
              </a:rPr>
              <a:t>IL COMUNE, ATTRAVERSO IL PIANO STRUTTURALE:</a:t>
            </a:r>
          </a:p>
          <a:p>
            <a:pPr algn="just"/>
            <a:r>
              <a:rPr lang="it-IT" dirty="0" smtClean="0">
                <a:solidFill>
                  <a:schemeClr val="accent6">
                    <a:lumMod val="50000"/>
                  </a:schemeClr>
                </a:solidFill>
              </a:rPr>
              <a:t>• stabilisce le regole per la trasformazione e l’uso delle risorse;</a:t>
            </a:r>
          </a:p>
          <a:p>
            <a:pPr algn="just"/>
            <a:r>
              <a:rPr lang="it-IT" dirty="0" smtClean="0">
                <a:solidFill>
                  <a:schemeClr val="accent6">
                    <a:lumMod val="50000"/>
                  </a:schemeClr>
                </a:solidFill>
              </a:rPr>
              <a:t>• riconosce attraverso lo Statuto del territorio le identità dei luoghi e tutela le risorse essenziali del territorio;</a:t>
            </a:r>
          </a:p>
          <a:p>
            <a:pPr algn="just"/>
            <a:r>
              <a:rPr lang="it-IT" dirty="0" smtClean="0">
                <a:solidFill>
                  <a:schemeClr val="accent6">
                    <a:lumMod val="50000"/>
                  </a:schemeClr>
                </a:solidFill>
              </a:rPr>
              <a:t>• definisce gli indirizzi per il governo del territorio;</a:t>
            </a:r>
          </a:p>
          <a:p>
            <a:pPr algn="just"/>
            <a:r>
              <a:rPr lang="it-IT" dirty="0" smtClean="0">
                <a:solidFill>
                  <a:schemeClr val="accent6">
                    <a:lumMod val="50000"/>
                  </a:schemeClr>
                </a:solidFill>
              </a:rPr>
              <a:t>• stabilisce gli obiettivi delle proprie politiche di settore e definisce il programma per attuarle.</a:t>
            </a:r>
          </a:p>
          <a:p>
            <a:pPr marL="342900" indent="-342900" algn="ctr"/>
            <a:r>
              <a:rPr lang="it-IT" b="1" dirty="0" smtClean="0">
                <a:solidFill>
                  <a:schemeClr val="accent6">
                    <a:lumMod val="50000"/>
                  </a:schemeClr>
                </a:solidFill>
              </a:rPr>
              <a:t>LE COMPONENTI DEL PIANO STRUTTURALE</a:t>
            </a:r>
          </a:p>
          <a:p>
            <a:pPr marL="342900" indent="-342900" algn="just"/>
            <a:r>
              <a:rPr lang="it-IT" dirty="0" smtClean="0">
                <a:solidFill>
                  <a:schemeClr val="accent6">
                    <a:lumMod val="50000"/>
                  </a:schemeClr>
                </a:solidFill>
              </a:rPr>
              <a:t>Il Piano Strutturale è suddiviso in tre parti:</a:t>
            </a:r>
          </a:p>
          <a:p>
            <a:pPr marL="342900" indent="-342900" algn="just"/>
            <a:r>
              <a:rPr lang="it-IT" b="1" dirty="0" smtClean="0">
                <a:solidFill>
                  <a:schemeClr val="accent6">
                    <a:lumMod val="50000"/>
                  </a:schemeClr>
                </a:solidFill>
              </a:rPr>
              <a:t>Il Quadro Conoscitivo</a:t>
            </a:r>
            <a:r>
              <a:rPr lang="it-IT" dirty="0" smtClean="0">
                <a:solidFill>
                  <a:schemeClr val="accent6">
                    <a:lumMod val="50000"/>
                  </a:schemeClr>
                </a:solidFill>
              </a:rPr>
              <a:t>: mette a disposizione tutte le informazioni che si riferiscono al territorio, dal punto di vista paesaggistico, urbanistico, socio-economico, geologico, agronomico. </a:t>
            </a:r>
          </a:p>
          <a:p>
            <a:pPr marL="342900" indent="-342900" algn="just"/>
            <a:r>
              <a:rPr lang="it-IT" b="1" dirty="0" smtClean="0">
                <a:solidFill>
                  <a:schemeClr val="accent6">
                    <a:lumMod val="50000"/>
                  </a:schemeClr>
                </a:solidFill>
              </a:rPr>
              <a:t>Lo Statuto dei Luoghi</a:t>
            </a:r>
            <a:r>
              <a:rPr lang="it-IT" dirty="0" smtClean="0">
                <a:solidFill>
                  <a:schemeClr val="accent6">
                    <a:lumMod val="50000"/>
                  </a:schemeClr>
                </a:solidFill>
              </a:rPr>
              <a:t>: questo documento descrive gli elementi che costituiscono l’identità dei luoghi; le condizioni necessarie per uno sviluppo sostenibile; tutte quelle caratteristiche del territorio che il Comune considera “non negoziabili”, cioè le “invarianti strutturali”; i </a:t>
            </a:r>
            <a:r>
              <a:rPr lang="it-IT" dirty="0" err="1" smtClean="0">
                <a:solidFill>
                  <a:schemeClr val="accent6">
                    <a:lumMod val="50000"/>
                  </a:schemeClr>
                </a:solidFill>
              </a:rPr>
              <a:t>princìpi</a:t>
            </a:r>
            <a:r>
              <a:rPr lang="it-IT" dirty="0" smtClean="0">
                <a:solidFill>
                  <a:schemeClr val="accent6">
                    <a:lumMod val="50000"/>
                  </a:schemeClr>
                </a:solidFill>
              </a:rPr>
              <a:t> del governo del territorio; la disciplina del paesaggio; le aree e gli immobili dichiarati di notevole interesse pubblico; le prestazioni e le funzioni che costituiscono un valore irrinunciabile del territorio in questione.</a:t>
            </a:r>
          </a:p>
          <a:p>
            <a:pPr marL="342900" indent="-342900" algn="just"/>
            <a:r>
              <a:rPr lang="it-IT" b="1" dirty="0" smtClean="0">
                <a:solidFill>
                  <a:schemeClr val="accent6">
                    <a:lumMod val="50000"/>
                  </a:schemeClr>
                </a:solidFill>
              </a:rPr>
              <a:t>La Strategia dello Sviluppo Territoriale Comunale</a:t>
            </a:r>
            <a:r>
              <a:rPr lang="it-IT" dirty="0" smtClean="0">
                <a:solidFill>
                  <a:schemeClr val="accent6">
                    <a:lumMod val="50000"/>
                  </a:schemeClr>
                </a:solidFill>
              </a:rPr>
              <a:t>: in questa parte vengono fissati gli obiettivi e gli indirizzi per la programmazione; le dimensioni massime sostenibili degli insediamenti; i criteri e le regole per la progettazione; gli interventi da realizzare mediante compensazione e perequazione; le misure di salvaguardia da rispettare sino all’approvazione del Regolamento Urbanistico.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187624" y="2200796"/>
            <a:ext cx="7344816" cy="2031325"/>
          </a:xfrm>
          <a:prstGeom prst="rect">
            <a:avLst/>
          </a:prstGeom>
          <a:noFill/>
        </p:spPr>
        <p:txBody>
          <a:bodyPr wrap="square" rtlCol="0">
            <a:spAutoFit/>
          </a:bodyPr>
          <a:lstStyle/>
          <a:p>
            <a:pPr algn="just"/>
            <a:r>
              <a:rPr lang="it-IT" i="1" dirty="0" smtClean="0">
                <a:solidFill>
                  <a:schemeClr val="accent6">
                    <a:lumMod val="50000"/>
                  </a:schemeClr>
                </a:solidFill>
              </a:rPr>
              <a:t>Il documento presente vuole essere una piccola guida per informare i cittadini e gli attori presenti sul territorio. </a:t>
            </a:r>
          </a:p>
          <a:p>
            <a:pPr algn="just"/>
            <a:endParaRPr lang="it-IT" i="1" dirty="0" smtClean="0">
              <a:solidFill>
                <a:schemeClr val="accent6">
                  <a:lumMod val="50000"/>
                </a:schemeClr>
              </a:solidFill>
            </a:endParaRPr>
          </a:p>
          <a:p>
            <a:pPr algn="just"/>
            <a:r>
              <a:rPr lang="it-IT" i="1" dirty="0" smtClean="0">
                <a:solidFill>
                  <a:schemeClr val="accent6">
                    <a:lumMod val="50000"/>
                  </a:schemeClr>
                </a:solidFill>
              </a:rPr>
              <a:t>Individua le caratteristiche principali dello strumento del Regolamento Urbanistico e, soprattutto, cerca di spiegare in modo semplice e chiaro, le linee guida che il Comune intende portare avanti per il futuro del territorio.</a:t>
            </a:r>
          </a:p>
          <a:p>
            <a:endParaRPr lang="it-IT" dirty="0"/>
          </a:p>
        </p:txBody>
      </p:sp>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numero diapositiva 7"/>
          <p:cNvSpPr>
            <a:spLocks noGrp="1"/>
          </p:cNvSpPr>
          <p:nvPr>
            <p:ph type="sldNum" sz="quarter" idx="4"/>
          </p:nvPr>
        </p:nvSpPr>
        <p:spPr/>
        <p:txBody>
          <a:bodyPr/>
          <a:lstStyle/>
          <a:p>
            <a:fld id="{94F482F8-5425-4245-B5F6-845154E2FBD2}" type="slidenum">
              <a:rPr lang="it-IT" smtClean="0"/>
              <a:pPr/>
              <a:t>2</a:t>
            </a:fld>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strategia dello sviluppo-page-001.jpg"/>
          <p:cNvPicPr>
            <a:picLocks noChangeAspect="1"/>
          </p:cNvPicPr>
          <p:nvPr/>
        </p:nvPicPr>
        <p:blipFill>
          <a:blip r:embed="rId3" cstate="print"/>
          <a:srcRect l="910" r="426"/>
          <a:stretch>
            <a:fillRect/>
          </a:stretch>
        </p:blipFill>
        <p:spPr>
          <a:xfrm>
            <a:off x="683568" y="0"/>
            <a:ext cx="8460432" cy="6858000"/>
          </a:xfrm>
          <a:prstGeom prst="rect">
            <a:avLst/>
          </a:prstGeom>
        </p:spPr>
      </p:pic>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20</a:t>
            </a:fld>
            <a:endParaRPr lang="it-IT" sz="1200" dirty="0">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sistemifunzionali-page-002.jpg"/>
          <p:cNvPicPr>
            <a:picLocks noChangeAspect="1"/>
          </p:cNvPicPr>
          <p:nvPr/>
        </p:nvPicPr>
        <p:blipFill>
          <a:blip r:embed="rId3" cstate="print"/>
          <a:srcRect t="650" r="703"/>
          <a:stretch>
            <a:fillRect/>
          </a:stretch>
        </p:blipFill>
        <p:spPr>
          <a:xfrm>
            <a:off x="683568" y="0"/>
            <a:ext cx="8460432" cy="6813376"/>
          </a:xfrm>
          <a:prstGeom prst="rect">
            <a:avLst/>
          </a:prstGeom>
        </p:spPr>
      </p:pic>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21</a:t>
            </a:fld>
            <a:endParaRPr lang="it-IT" sz="1200" dirty="0">
              <a:latin typeface="Book Antiqu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sistemifunzionali-page-003.jpg"/>
          <p:cNvPicPr>
            <a:picLocks noChangeAspect="1"/>
          </p:cNvPicPr>
          <p:nvPr/>
        </p:nvPicPr>
        <p:blipFill>
          <a:blip r:embed="rId3" cstate="print"/>
          <a:srcRect r="1677"/>
          <a:stretch>
            <a:fillRect/>
          </a:stretch>
        </p:blipFill>
        <p:spPr>
          <a:xfrm>
            <a:off x="663663" y="0"/>
            <a:ext cx="8444841" cy="6858000"/>
          </a:xfrm>
          <a:prstGeom prst="rect">
            <a:avLst/>
          </a:prstGeom>
        </p:spPr>
      </p:pic>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22</a:t>
            </a:fld>
            <a:endParaRPr lang="it-IT" sz="1200" dirty="0">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23</a:t>
            </a:fld>
            <a:endParaRPr lang="it-IT" sz="1200" dirty="0">
              <a:latin typeface="Book Antiqua" pitchFamily="18" charset="0"/>
            </a:endParaRPr>
          </a:p>
        </p:txBody>
      </p:sp>
      <p:sp>
        <p:nvSpPr>
          <p:cNvPr id="6" name="CasellaDiTesto 5"/>
          <p:cNvSpPr txBox="1"/>
          <p:nvPr/>
        </p:nvSpPr>
        <p:spPr>
          <a:xfrm>
            <a:off x="1043608" y="260648"/>
            <a:ext cx="7776864" cy="5355312"/>
          </a:xfrm>
          <a:prstGeom prst="rect">
            <a:avLst/>
          </a:prstGeom>
          <a:noFill/>
        </p:spPr>
        <p:txBody>
          <a:bodyPr wrap="square" rtlCol="0">
            <a:spAutoFit/>
          </a:bodyPr>
          <a:lstStyle/>
          <a:p>
            <a:pPr algn="ctr"/>
            <a:r>
              <a:rPr lang="it-IT" b="1" dirty="0" smtClean="0">
                <a:solidFill>
                  <a:schemeClr val="accent6">
                    <a:lumMod val="50000"/>
                  </a:schemeClr>
                </a:solidFill>
              </a:rPr>
              <a:t>IL REGOLAMENTO URBANISTICO</a:t>
            </a:r>
          </a:p>
          <a:p>
            <a:pPr algn="just"/>
            <a:endParaRPr lang="it-IT" b="1" dirty="0" smtClean="0">
              <a:solidFill>
                <a:schemeClr val="accent6">
                  <a:lumMod val="50000"/>
                </a:schemeClr>
              </a:solidFill>
            </a:endParaRPr>
          </a:p>
          <a:p>
            <a:pPr algn="just"/>
            <a:r>
              <a:rPr lang="it-IT" b="1" dirty="0" smtClean="0">
                <a:solidFill>
                  <a:schemeClr val="accent6">
                    <a:lumMod val="50000"/>
                  </a:schemeClr>
                </a:solidFill>
              </a:rPr>
              <a:t>Cos’è?</a:t>
            </a:r>
          </a:p>
          <a:p>
            <a:pPr algn="just"/>
            <a:r>
              <a:rPr lang="it-IT" dirty="0" smtClean="0">
                <a:solidFill>
                  <a:schemeClr val="accent6">
                    <a:lumMod val="50000"/>
                  </a:schemeClr>
                </a:solidFill>
              </a:rPr>
              <a:t>Il Regolamento Urbanistico è l’atto di governo del territorio che traduce operativamente le indicazioni del Piano Strutturale nella disciplina delle trasformazioni e delle utilizzazioni ammesse in ogni porzione del territorio comunale. E’ lo strumento mediante il quale si decide in modo puntuale quali saranno i processi di trasformazione del territorio da </a:t>
            </a:r>
            <a:r>
              <a:rPr lang="it-IT" dirty="0" smtClean="0">
                <a:solidFill>
                  <a:schemeClr val="accent6">
                    <a:lumMod val="50000"/>
                  </a:schemeClr>
                </a:solidFill>
              </a:rPr>
              <a:t>contenere o arrestare </a:t>
            </a:r>
            <a:r>
              <a:rPr lang="it-IT" dirty="0" smtClean="0">
                <a:solidFill>
                  <a:schemeClr val="accent6">
                    <a:lumMod val="50000"/>
                  </a:schemeClr>
                </a:solidFill>
              </a:rPr>
              <a:t>o, viceversa, da sostenere e potenziare, quali aree o manufatti da sottoporre a tutela e quali da completare o trasformare.</a:t>
            </a:r>
          </a:p>
          <a:p>
            <a:pPr algn="just"/>
            <a:endParaRPr lang="it-IT" dirty="0" smtClean="0">
              <a:solidFill>
                <a:schemeClr val="accent6">
                  <a:lumMod val="50000"/>
                </a:schemeClr>
              </a:solidFill>
            </a:endParaRPr>
          </a:p>
          <a:p>
            <a:pPr algn="just"/>
            <a:endParaRPr lang="it-IT" dirty="0" smtClean="0">
              <a:solidFill>
                <a:schemeClr val="accent6">
                  <a:lumMod val="50000"/>
                </a:schemeClr>
              </a:solidFill>
            </a:endParaRPr>
          </a:p>
          <a:p>
            <a:pPr algn="ctr"/>
            <a:r>
              <a:rPr lang="it-IT" b="1" dirty="0" smtClean="0">
                <a:solidFill>
                  <a:schemeClr val="accent6">
                    <a:lumMod val="50000"/>
                  </a:schemeClr>
                </a:solidFill>
              </a:rPr>
              <a:t>IL REGOLAMENTO URBANISTICO È CARATTERIZZATO DALLE SEGUENTI PECULIARITÀ:</a:t>
            </a:r>
          </a:p>
          <a:p>
            <a:pPr algn="just"/>
            <a:r>
              <a:rPr lang="it-IT" dirty="0" smtClean="0">
                <a:solidFill>
                  <a:schemeClr val="accent6">
                    <a:lumMod val="50000"/>
                  </a:schemeClr>
                </a:solidFill>
              </a:rPr>
              <a:t>• è un atto operativo e gestionale, </a:t>
            </a:r>
            <a:r>
              <a:rPr lang="it-IT" dirty="0" err="1" smtClean="0">
                <a:solidFill>
                  <a:schemeClr val="accent6">
                    <a:lumMod val="50000"/>
                  </a:schemeClr>
                </a:solidFill>
              </a:rPr>
              <a:t>conformativo</a:t>
            </a:r>
            <a:r>
              <a:rPr lang="it-IT" dirty="0" smtClean="0">
                <a:solidFill>
                  <a:schemeClr val="accent6">
                    <a:lumMod val="50000"/>
                  </a:schemeClr>
                </a:solidFill>
              </a:rPr>
              <a:t> del diritto d’uso dei suoli;</a:t>
            </a:r>
          </a:p>
          <a:p>
            <a:pPr algn="just"/>
            <a:r>
              <a:rPr lang="it-IT" dirty="0" smtClean="0">
                <a:solidFill>
                  <a:schemeClr val="accent6">
                    <a:lumMod val="50000"/>
                  </a:schemeClr>
                </a:solidFill>
              </a:rPr>
              <a:t>• si applica all’intero territorio comunale;</a:t>
            </a:r>
          </a:p>
          <a:p>
            <a:pPr algn="just"/>
            <a:r>
              <a:rPr lang="it-IT" dirty="0" smtClean="0">
                <a:solidFill>
                  <a:schemeClr val="accent6">
                    <a:lumMod val="50000"/>
                  </a:schemeClr>
                </a:solidFill>
              </a:rPr>
              <a:t>• contiene la disciplina del patrimonio edilizio e urbanistico;</a:t>
            </a:r>
          </a:p>
          <a:p>
            <a:pPr algn="just"/>
            <a:r>
              <a:rPr lang="it-IT" dirty="0" smtClean="0">
                <a:solidFill>
                  <a:schemeClr val="accent6">
                    <a:lumMod val="50000"/>
                  </a:schemeClr>
                </a:solidFill>
              </a:rPr>
              <a:t>• regola l’attuazione degli interventi ammessi dal Piano Strutturale, sia pubblici che privati, con limitazioni temporali.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24</a:t>
            </a:fld>
            <a:endParaRPr lang="it-IT" sz="1200" dirty="0">
              <a:latin typeface="Book Antiqua" pitchFamily="18" charset="0"/>
            </a:endParaRPr>
          </a:p>
        </p:txBody>
      </p:sp>
      <p:sp>
        <p:nvSpPr>
          <p:cNvPr id="6" name="CasellaDiTesto 5"/>
          <p:cNvSpPr txBox="1"/>
          <p:nvPr/>
        </p:nvSpPr>
        <p:spPr>
          <a:xfrm>
            <a:off x="1043608" y="260648"/>
            <a:ext cx="7776864" cy="5909310"/>
          </a:xfrm>
          <a:prstGeom prst="rect">
            <a:avLst/>
          </a:prstGeom>
          <a:noFill/>
        </p:spPr>
        <p:txBody>
          <a:bodyPr wrap="square" rtlCol="0">
            <a:spAutoFit/>
          </a:bodyPr>
          <a:lstStyle/>
          <a:p>
            <a:pPr algn="ctr"/>
            <a:r>
              <a:rPr lang="it-IT" b="1" dirty="0" smtClean="0">
                <a:solidFill>
                  <a:schemeClr val="accent6">
                    <a:lumMod val="50000"/>
                  </a:schemeClr>
                </a:solidFill>
              </a:rPr>
              <a:t>I CONTENUTI DEL REGOLAMENTO URBANISTICO</a:t>
            </a:r>
          </a:p>
          <a:p>
            <a:pPr algn="ctr"/>
            <a:endParaRPr lang="it-IT" b="1" dirty="0" smtClean="0">
              <a:solidFill>
                <a:schemeClr val="accent6">
                  <a:lumMod val="50000"/>
                </a:schemeClr>
              </a:solidFill>
            </a:endParaRPr>
          </a:p>
          <a:p>
            <a:pPr algn="just"/>
            <a:r>
              <a:rPr lang="it-IT" dirty="0" smtClean="0">
                <a:solidFill>
                  <a:schemeClr val="accent6">
                    <a:lumMod val="50000"/>
                  </a:schemeClr>
                </a:solidFill>
              </a:rPr>
              <a:t>I contenuti fondamentali del Regolamento Urbanistico sono:</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 </a:t>
            </a:r>
            <a:r>
              <a:rPr lang="it-IT" b="1" dirty="0" smtClean="0">
                <a:solidFill>
                  <a:schemeClr val="accent6">
                    <a:lumMod val="50000"/>
                  </a:schemeClr>
                </a:solidFill>
              </a:rPr>
              <a:t>la disciplina per la gestione degli insediamenti esistenti</a:t>
            </a:r>
            <a:r>
              <a:rPr lang="it-IT" dirty="0" smtClean="0">
                <a:solidFill>
                  <a:schemeClr val="accent6">
                    <a:lumMod val="50000"/>
                  </a:schemeClr>
                </a:solidFill>
              </a:rPr>
              <a:t>: in questa parte vengono definiti i criteri e le norme che regolano l’utilizzo, il recupero e la riqualificazione del patrimonio edilizio esistente (compresi edifici e manufatti di valore storico ed artistico), la campagna e le aree dei centri abitati;</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 </a:t>
            </a:r>
            <a:r>
              <a:rPr lang="it-IT" b="1" dirty="0" smtClean="0">
                <a:solidFill>
                  <a:schemeClr val="accent6">
                    <a:lumMod val="50000"/>
                  </a:schemeClr>
                </a:solidFill>
              </a:rPr>
              <a:t>la disciplina delle trasformazioni </a:t>
            </a:r>
            <a:r>
              <a:rPr lang="it-IT" dirty="0" smtClean="0">
                <a:solidFill>
                  <a:schemeClr val="accent6">
                    <a:lumMod val="50000"/>
                  </a:schemeClr>
                </a:solidFill>
              </a:rPr>
              <a:t>degli assetti insediativi, infrastrutturali ed edilizi del territorio: in questa parte vengono disciplinati gli interventi previsti che potranno realizzarsi all’esterno dei centri abitati, le ristrutturazioni urbanistiche, i piani attuativi, le aree destinate all’attuazione di politiche di settore del Comune e gli interventi per la realizzazione di nuove infrastrutture.</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Mentre le previsioni e le norme per la gestione del patrimonio edilizio esistente hanno durata a tempo indeterminato, le trasformazioni decadono nel quinquennio successivo all’approvazione del Regolamento Urbanistico, se non siano stati approvati i progetti delle opere o convenzionati i piani attuativi.</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Inoltre il primo Regolamento Urbanistico non può esaurire il Piano Strutturale.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25</a:t>
            </a:fld>
            <a:endParaRPr lang="it-IT" sz="1200" dirty="0">
              <a:latin typeface="Book Antiqua" pitchFamily="18" charset="0"/>
            </a:endParaRPr>
          </a:p>
        </p:txBody>
      </p:sp>
      <p:sp>
        <p:nvSpPr>
          <p:cNvPr id="6" name="CasellaDiTesto 5"/>
          <p:cNvSpPr txBox="1"/>
          <p:nvPr/>
        </p:nvSpPr>
        <p:spPr>
          <a:xfrm>
            <a:off x="1043608" y="798959"/>
            <a:ext cx="7776864" cy="5078313"/>
          </a:xfrm>
          <a:prstGeom prst="rect">
            <a:avLst/>
          </a:prstGeom>
          <a:noFill/>
        </p:spPr>
        <p:txBody>
          <a:bodyPr wrap="square" rtlCol="0">
            <a:spAutoFit/>
          </a:bodyPr>
          <a:lstStyle/>
          <a:p>
            <a:pPr algn="ctr"/>
            <a:r>
              <a:rPr lang="it-IT" b="1" dirty="0" smtClean="0">
                <a:solidFill>
                  <a:schemeClr val="accent6">
                    <a:lumMod val="50000"/>
                  </a:schemeClr>
                </a:solidFill>
              </a:rPr>
              <a:t>IL PROCEDIMENTO </a:t>
            </a:r>
            <a:r>
              <a:rPr lang="it-IT" b="1" dirty="0" err="1" smtClean="0">
                <a:solidFill>
                  <a:schemeClr val="accent6">
                    <a:lumMod val="50000"/>
                  </a:schemeClr>
                </a:solidFill>
              </a:rPr>
              <a:t>DI</a:t>
            </a:r>
            <a:r>
              <a:rPr lang="it-IT" b="1" dirty="0" smtClean="0">
                <a:solidFill>
                  <a:schemeClr val="accent6">
                    <a:lumMod val="50000"/>
                  </a:schemeClr>
                </a:solidFill>
              </a:rPr>
              <a:t> APPROVAZIONE DEL REGOLAMENTO URBANISTICO</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L’iter di approvazione del Regolamento Urbanistico si compone di diversi passaggi:</a:t>
            </a:r>
          </a:p>
          <a:p>
            <a:pPr algn="just"/>
            <a:endParaRPr lang="it-IT" dirty="0" smtClean="0">
              <a:solidFill>
                <a:schemeClr val="accent6">
                  <a:lumMod val="50000"/>
                </a:schemeClr>
              </a:solidFill>
            </a:endParaRPr>
          </a:p>
          <a:p>
            <a:pPr marL="342900" indent="-342900" algn="just">
              <a:buFont typeface="+mj-lt"/>
              <a:buAutoNum type="arabicPeriod"/>
            </a:pPr>
            <a:r>
              <a:rPr lang="it-IT" dirty="0" smtClean="0">
                <a:solidFill>
                  <a:schemeClr val="accent6">
                    <a:lumMod val="50000"/>
                  </a:schemeClr>
                </a:solidFill>
              </a:rPr>
              <a:t>adozione da parte del Consiglio Comunale;</a:t>
            </a:r>
          </a:p>
          <a:p>
            <a:pPr marL="342900" indent="-342900" algn="just">
              <a:buFont typeface="+mj-lt"/>
              <a:buAutoNum type="arabicPeriod"/>
            </a:pPr>
            <a:r>
              <a:rPr lang="it-IT" dirty="0" smtClean="0">
                <a:solidFill>
                  <a:schemeClr val="accent6">
                    <a:lumMod val="50000"/>
                  </a:schemeClr>
                </a:solidFill>
              </a:rPr>
              <a:t>trasmissione alla Regione e alla Provincia, che nei sessanta giorni successivi alla pubblicazione sul BURT (Bollettino Ufficiale Regione Toscana), possono presentare osservazioni;</a:t>
            </a:r>
          </a:p>
          <a:p>
            <a:pPr marL="342900" indent="-342900" algn="just">
              <a:buFont typeface="+mj-lt"/>
              <a:buAutoNum type="arabicPeriod"/>
            </a:pPr>
            <a:r>
              <a:rPr lang="it-IT" dirty="0" smtClean="0">
                <a:solidFill>
                  <a:schemeClr val="accent6">
                    <a:lumMod val="50000"/>
                  </a:schemeClr>
                </a:solidFill>
              </a:rPr>
              <a:t>deposito presso la sede del Comune per 60 giorni dalla pubblicazione sul BURT, durante i quali chiunque potrà prenderne visione presentando le osservazioni che ritenga opportune;</a:t>
            </a:r>
          </a:p>
          <a:p>
            <a:pPr marL="342900" indent="-342900" algn="just">
              <a:buFont typeface="+mj-lt"/>
              <a:buAutoNum type="arabicPeriod"/>
            </a:pPr>
            <a:r>
              <a:rPr lang="it-IT" dirty="0" smtClean="0">
                <a:solidFill>
                  <a:schemeClr val="accent6">
                    <a:lumMod val="50000"/>
                  </a:schemeClr>
                </a:solidFill>
              </a:rPr>
              <a:t>approvazione da parte del Consiglio comunale con un provvedimento che contiene il riferimento puntuale alle osservazioni pervenute e le conseguenti determinazioni;</a:t>
            </a:r>
          </a:p>
          <a:p>
            <a:pPr marL="342900" indent="-342900" algn="just">
              <a:buFont typeface="+mj-lt"/>
              <a:buAutoNum type="arabicPeriod"/>
            </a:pPr>
            <a:r>
              <a:rPr lang="it-IT" dirty="0" smtClean="0">
                <a:solidFill>
                  <a:schemeClr val="accent6">
                    <a:lumMod val="50000"/>
                  </a:schemeClr>
                </a:solidFill>
              </a:rPr>
              <a:t>efficacia a seguito della pubblicazione sul BURT dell’avviso relativo all’approvazione decorsi trenta giorni dalla stessa.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26</a:t>
            </a:fld>
            <a:endParaRPr lang="it-IT" sz="1200" dirty="0">
              <a:latin typeface="Book Antiqua" pitchFamily="18" charset="0"/>
            </a:endParaRPr>
          </a:p>
        </p:txBody>
      </p:sp>
      <p:sp>
        <p:nvSpPr>
          <p:cNvPr id="6" name="CasellaDiTesto 5"/>
          <p:cNvSpPr txBox="1"/>
          <p:nvPr/>
        </p:nvSpPr>
        <p:spPr>
          <a:xfrm>
            <a:off x="1043608" y="188640"/>
            <a:ext cx="7776864" cy="6463308"/>
          </a:xfrm>
          <a:prstGeom prst="rect">
            <a:avLst/>
          </a:prstGeom>
          <a:noFill/>
        </p:spPr>
        <p:txBody>
          <a:bodyPr wrap="square" rtlCol="0">
            <a:spAutoFit/>
          </a:bodyPr>
          <a:lstStyle/>
          <a:p>
            <a:pPr algn="ctr"/>
            <a:r>
              <a:rPr lang="it-IT" b="1" dirty="0" smtClean="0">
                <a:solidFill>
                  <a:schemeClr val="accent6">
                    <a:lumMod val="50000"/>
                  </a:schemeClr>
                </a:solidFill>
              </a:rPr>
              <a:t>IL PERCORSO </a:t>
            </a:r>
            <a:r>
              <a:rPr lang="it-IT" b="1" dirty="0" err="1" smtClean="0">
                <a:solidFill>
                  <a:schemeClr val="accent6">
                    <a:lumMod val="50000"/>
                  </a:schemeClr>
                </a:solidFill>
              </a:rPr>
              <a:t>DI</a:t>
            </a:r>
            <a:r>
              <a:rPr lang="it-IT" b="1" dirty="0" smtClean="0">
                <a:solidFill>
                  <a:schemeClr val="accent6">
                    <a:lumMod val="50000"/>
                  </a:schemeClr>
                </a:solidFill>
              </a:rPr>
              <a:t> PARTECIPAZIONE A CALCINAIA</a:t>
            </a:r>
          </a:p>
          <a:p>
            <a:pPr algn="just"/>
            <a:r>
              <a:rPr lang="it-IT" dirty="0" smtClean="0">
                <a:solidFill>
                  <a:schemeClr val="accent6">
                    <a:lumMod val="50000"/>
                  </a:schemeClr>
                </a:solidFill>
              </a:rPr>
              <a:t>Il percorso di partecipazione al Regolamento Urbanistico si apre con questa guida informativa che ha l’obiettivo di spiegare, attraverso un linguaggio semplice e diretto, “il programma di lavoro” dei prossimi mesi, di individuare le caratteristiche fondamentali del territorio comunale e di presentare gli obiettivi principali del nuovo Regolamento Urbanistico. </a:t>
            </a:r>
          </a:p>
          <a:p>
            <a:pPr algn="just"/>
            <a:r>
              <a:rPr lang="it-IT" dirty="0" smtClean="0">
                <a:solidFill>
                  <a:schemeClr val="accent6">
                    <a:lumMod val="50000"/>
                  </a:schemeClr>
                </a:solidFill>
              </a:rPr>
              <a:t>È importante leggere attentamente questa guida: il suo obiettivo è infatti quello di assicurare ai partecipanti un buon livello di conoscenza riguardo ai temi posti al centro della discussione, in modo che il dibattito si possa svolgere il più possibile in modo “informato” e consapevole. </a:t>
            </a:r>
          </a:p>
          <a:p>
            <a:pPr algn="just"/>
            <a:r>
              <a:rPr lang="it-IT" dirty="0" smtClean="0">
                <a:solidFill>
                  <a:schemeClr val="accent6">
                    <a:lumMod val="50000"/>
                  </a:schemeClr>
                </a:solidFill>
              </a:rPr>
              <a:t>Questa guida non rappresenta l’unico canale di comunicazione. </a:t>
            </a:r>
          </a:p>
          <a:p>
            <a:pPr algn="just"/>
            <a:r>
              <a:rPr lang="it-IT" dirty="0" smtClean="0">
                <a:solidFill>
                  <a:schemeClr val="accent6">
                    <a:lumMod val="50000"/>
                  </a:schemeClr>
                </a:solidFill>
              </a:rPr>
              <a:t>Infatti, i cittadini potranno informarsi anche:</a:t>
            </a:r>
          </a:p>
          <a:p>
            <a:pPr algn="just">
              <a:buFont typeface="Arial" pitchFamily="34" charset="0"/>
              <a:buChar char="•"/>
            </a:pPr>
            <a:r>
              <a:rPr lang="it-IT" dirty="0" smtClean="0">
                <a:solidFill>
                  <a:schemeClr val="accent6">
                    <a:lumMod val="50000"/>
                  </a:schemeClr>
                </a:solidFill>
              </a:rPr>
              <a:t> sul </a:t>
            </a:r>
            <a:r>
              <a:rPr lang="it-IT" b="1" dirty="0" smtClean="0">
                <a:solidFill>
                  <a:schemeClr val="accent6">
                    <a:lumMod val="50000"/>
                  </a:schemeClr>
                </a:solidFill>
              </a:rPr>
              <a:t>sito web </a:t>
            </a:r>
            <a:r>
              <a:rPr lang="it-IT" dirty="0" smtClean="0">
                <a:solidFill>
                  <a:schemeClr val="accent6">
                    <a:lumMod val="50000"/>
                  </a:schemeClr>
                </a:solidFill>
              </a:rPr>
              <a:t>del Comune</a:t>
            </a:r>
          </a:p>
          <a:p>
            <a:pPr algn="just"/>
            <a:r>
              <a:rPr lang="it-IT" dirty="0" smtClean="0">
                <a:solidFill>
                  <a:schemeClr val="accent6">
                    <a:lumMod val="50000"/>
                  </a:schemeClr>
                </a:solidFill>
              </a:rPr>
              <a:t>			</a:t>
            </a:r>
            <a:r>
              <a:rPr lang="it-IT" dirty="0" smtClean="0">
                <a:solidFill>
                  <a:schemeClr val="accent5">
                    <a:lumMod val="25000"/>
                  </a:schemeClr>
                </a:solidFill>
              </a:rPr>
              <a:t>www.comune.calcinaia.pi.it</a:t>
            </a:r>
          </a:p>
          <a:p>
            <a:pPr algn="just"/>
            <a:r>
              <a:rPr lang="it-IT" dirty="0" smtClean="0">
                <a:solidFill>
                  <a:schemeClr val="accent6">
                    <a:lumMod val="50000"/>
                  </a:schemeClr>
                </a:solidFill>
              </a:rPr>
              <a:t>dove sarà possibile scaricare questa guida e tutto il materiale relativo alla partecipazione e alla pianificazione territoriale;</a:t>
            </a:r>
          </a:p>
          <a:p>
            <a:pPr algn="just">
              <a:buFont typeface="Arial" pitchFamily="34" charset="0"/>
              <a:buChar char="•"/>
            </a:pPr>
            <a:r>
              <a:rPr lang="it-IT" dirty="0" smtClean="0">
                <a:solidFill>
                  <a:schemeClr val="accent6">
                    <a:lumMod val="50000"/>
                  </a:schemeClr>
                </a:solidFill>
              </a:rPr>
              <a:t> inviando una </a:t>
            </a:r>
            <a:r>
              <a:rPr lang="it-IT" b="1" dirty="0" smtClean="0">
                <a:solidFill>
                  <a:schemeClr val="accent6">
                    <a:lumMod val="50000"/>
                  </a:schemeClr>
                </a:solidFill>
              </a:rPr>
              <a:t>e-mail</a:t>
            </a:r>
            <a:r>
              <a:rPr lang="it-IT" dirty="0" smtClean="0">
                <a:solidFill>
                  <a:schemeClr val="accent6">
                    <a:lumMod val="50000"/>
                  </a:schemeClr>
                </a:solidFill>
              </a:rPr>
              <a:t> all’indirizzo</a:t>
            </a:r>
          </a:p>
          <a:p>
            <a:pPr algn="just"/>
            <a:r>
              <a:rPr lang="it-IT" dirty="0" smtClean="0">
                <a:solidFill>
                  <a:schemeClr val="accent6">
                    <a:lumMod val="50000"/>
                  </a:schemeClr>
                </a:solidFill>
              </a:rPr>
              <a:t>			</a:t>
            </a:r>
            <a:r>
              <a:rPr lang="it-IT" dirty="0" smtClean="0">
                <a:solidFill>
                  <a:schemeClr val="accent5">
                    <a:lumMod val="25000"/>
                  </a:schemeClr>
                </a:solidFill>
              </a:rPr>
              <a:t>garante.comunicazione@comune.calcinaia.pi.it</a:t>
            </a:r>
          </a:p>
          <a:p>
            <a:pPr algn="just">
              <a:buFont typeface="Arial" pitchFamily="34" charset="0"/>
              <a:buChar char="•"/>
            </a:pPr>
            <a:r>
              <a:rPr lang="it-IT" dirty="0" smtClean="0">
                <a:solidFill>
                  <a:schemeClr val="accent6">
                    <a:lumMod val="50000"/>
                  </a:schemeClr>
                </a:solidFill>
              </a:rPr>
              <a:t> recandosi al </a:t>
            </a:r>
            <a:r>
              <a:rPr lang="it-IT" b="1" dirty="0" smtClean="0">
                <a:solidFill>
                  <a:schemeClr val="accent6">
                    <a:lumMod val="50000"/>
                  </a:schemeClr>
                </a:solidFill>
              </a:rPr>
              <a:t>punto informativo </a:t>
            </a:r>
            <a:r>
              <a:rPr lang="it-IT" dirty="0" smtClean="0">
                <a:solidFill>
                  <a:schemeClr val="accent6">
                    <a:lumMod val="50000"/>
                  </a:schemeClr>
                </a:solidFill>
              </a:rPr>
              <a:t>sul Regolamento Urbanistico predisposto  all’interno del palazzo comunale, Piazza Indipendenza 7, presso l’ufficio del Garante, Samuela Cintoli;</a:t>
            </a:r>
          </a:p>
          <a:p>
            <a:pPr algn="just">
              <a:buFont typeface="Arial" pitchFamily="34" charset="0"/>
              <a:buChar char="•"/>
            </a:pPr>
            <a:r>
              <a:rPr lang="it-IT" dirty="0" smtClean="0">
                <a:solidFill>
                  <a:schemeClr val="accent6">
                    <a:lumMod val="50000"/>
                  </a:schemeClr>
                </a:solidFill>
              </a:rPr>
              <a:t> partecipando alle </a:t>
            </a:r>
            <a:r>
              <a:rPr lang="it-IT" b="1" dirty="0" smtClean="0">
                <a:solidFill>
                  <a:schemeClr val="accent6">
                    <a:lumMod val="50000"/>
                  </a:schemeClr>
                </a:solidFill>
              </a:rPr>
              <a:t>assemblee pubbliche </a:t>
            </a:r>
            <a:r>
              <a:rPr lang="it-IT" dirty="0" smtClean="0">
                <a:solidFill>
                  <a:schemeClr val="accent6">
                    <a:lumMod val="50000"/>
                  </a:schemeClr>
                </a:solidFill>
              </a:rPr>
              <a:t>aperte a tutti i cittadini di Calcinaia che si svolgeranno nei mesi di Luglio e Settembre.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27</a:t>
            </a:fld>
            <a:endParaRPr lang="it-IT" sz="1200" dirty="0">
              <a:latin typeface="Book Antiqua" pitchFamily="18" charset="0"/>
            </a:endParaRPr>
          </a:p>
        </p:txBody>
      </p:sp>
      <p:sp>
        <p:nvSpPr>
          <p:cNvPr id="6" name="CasellaDiTesto 5"/>
          <p:cNvSpPr txBox="1"/>
          <p:nvPr/>
        </p:nvSpPr>
        <p:spPr>
          <a:xfrm>
            <a:off x="1043608" y="188640"/>
            <a:ext cx="7776864" cy="1200329"/>
          </a:xfrm>
          <a:prstGeom prst="rect">
            <a:avLst/>
          </a:prstGeom>
          <a:noFill/>
        </p:spPr>
        <p:txBody>
          <a:bodyPr wrap="square" rtlCol="0">
            <a:spAutoFit/>
          </a:bodyPr>
          <a:lstStyle/>
          <a:p>
            <a:pPr algn="ctr"/>
            <a:r>
              <a:rPr lang="it-IT" b="1" dirty="0" smtClean="0">
                <a:solidFill>
                  <a:schemeClr val="accent6">
                    <a:lumMod val="50000"/>
                  </a:schemeClr>
                </a:solidFill>
              </a:rPr>
              <a:t>IL PERCORSO </a:t>
            </a:r>
            <a:r>
              <a:rPr lang="it-IT" b="1" dirty="0" err="1" smtClean="0">
                <a:solidFill>
                  <a:schemeClr val="accent6">
                    <a:lumMod val="50000"/>
                  </a:schemeClr>
                </a:solidFill>
              </a:rPr>
              <a:t>DI</a:t>
            </a:r>
            <a:r>
              <a:rPr lang="it-IT" b="1" dirty="0" smtClean="0">
                <a:solidFill>
                  <a:schemeClr val="accent6">
                    <a:lumMod val="50000"/>
                  </a:schemeClr>
                </a:solidFill>
              </a:rPr>
              <a:t> PARTECIPAZIONE A CALCINAIA</a:t>
            </a:r>
          </a:p>
          <a:p>
            <a:pPr algn="just"/>
            <a:r>
              <a:rPr lang="it-IT" dirty="0" smtClean="0">
                <a:solidFill>
                  <a:schemeClr val="accent6">
                    <a:lumMod val="50000"/>
                  </a:schemeClr>
                </a:solidFill>
              </a:rPr>
              <a:t>E’ importante ricordare che il Regolamento urbanistico mette in opera il Piano Strutturale, quindi tutti devono partire da tale Piano come conoscenza sia del territorio, del paesaggio e dell’ambiente, sia come scelte della programmazione.</a:t>
            </a:r>
          </a:p>
        </p:txBody>
      </p:sp>
      <p:sp>
        <p:nvSpPr>
          <p:cNvPr id="8" name="CasellaDiTesto 7"/>
          <p:cNvSpPr txBox="1"/>
          <p:nvPr/>
        </p:nvSpPr>
        <p:spPr>
          <a:xfrm>
            <a:off x="1043608" y="1652607"/>
            <a:ext cx="7776864" cy="4801314"/>
          </a:xfrm>
          <a:prstGeom prst="rect">
            <a:avLst/>
          </a:prstGeom>
          <a:noFill/>
        </p:spPr>
        <p:txBody>
          <a:bodyPr wrap="square" rtlCol="0">
            <a:spAutoFit/>
          </a:bodyPr>
          <a:lstStyle/>
          <a:p>
            <a:pPr algn="ctr"/>
            <a:r>
              <a:rPr lang="it-IT" b="1" dirty="0" smtClean="0">
                <a:solidFill>
                  <a:schemeClr val="accent6">
                    <a:lumMod val="50000"/>
                  </a:schemeClr>
                </a:solidFill>
              </a:rPr>
              <a:t>COSA E’ STATO FATTO E COSA </a:t>
            </a:r>
            <a:r>
              <a:rPr lang="it-IT" b="1" dirty="0" err="1" smtClean="0">
                <a:solidFill>
                  <a:schemeClr val="accent6">
                    <a:lumMod val="50000"/>
                  </a:schemeClr>
                </a:solidFill>
              </a:rPr>
              <a:t>C’E</a:t>
            </a:r>
            <a:r>
              <a:rPr lang="it-IT" b="1" dirty="0" smtClean="0">
                <a:solidFill>
                  <a:schemeClr val="accent6">
                    <a:lumMod val="50000"/>
                  </a:schemeClr>
                </a:solidFill>
              </a:rPr>
              <a:t>’ ANCORA DA FARE</a:t>
            </a:r>
          </a:p>
          <a:p>
            <a:pPr algn="just"/>
            <a:r>
              <a:rPr lang="it-IT" dirty="0" smtClean="0">
                <a:solidFill>
                  <a:schemeClr val="accent6">
                    <a:lumMod val="50000"/>
                  </a:schemeClr>
                </a:solidFill>
              </a:rPr>
              <a:t>Il Comune di Calcinaia ha già approvato la </a:t>
            </a:r>
            <a:r>
              <a:rPr lang="it-IT" b="1" dirty="0" smtClean="0">
                <a:solidFill>
                  <a:schemeClr val="accent6">
                    <a:lumMod val="50000"/>
                  </a:schemeClr>
                </a:solidFill>
              </a:rPr>
              <a:t>variante generale al Piano Strutturale </a:t>
            </a:r>
            <a:r>
              <a:rPr lang="it-IT" dirty="0" smtClean="0">
                <a:solidFill>
                  <a:schemeClr val="accent6">
                    <a:lumMod val="50000"/>
                  </a:schemeClr>
                </a:solidFill>
              </a:rPr>
              <a:t>il 18 dicembre 2012 con Delibera n.83 del Consiglio Comunale, redatta dai tecnici incaricati </a:t>
            </a:r>
            <a:r>
              <a:rPr lang="it-IT" dirty="0" smtClean="0">
                <a:solidFill>
                  <a:schemeClr val="accent6">
                    <a:lumMod val="50000"/>
                  </a:schemeClr>
                </a:solidFill>
              </a:rPr>
              <a:t>Ing. Angela Piano </a:t>
            </a:r>
            <a:r>
              <a:rPr lang="it-IT" dirty="0" smtClean="0">
                <a:solidFill>
                  <a:schemeClr val="accent6">
                    <a:lumMod val="50000"/>
                  </a:schemeClr>
                </a:solidFill>
              </a:rPr>
              <a:t>e A</a:t>
            </a:r>
            <a:r>
              <a:rPr lang="it-IT" dirty="0" smtClean="0">
                <a:solidFill>
                  <a:schemeClr val="accent6">
                    <a:lumMod val="50000"/>
                  </a:schemeClr>
                </a:solidFill>
              </a:rPr>
              <a:t>rch</a:t>
            </a:r>
            <a:r>
              <a:rPr lang="it-IT" dirty="0" smtClean="0">
                <a:solidFill>
                  <a:schemeClr val="accent6">
                    <a:lumMod val="50000"/>
                  </a:schemeClr>
                </a:solidFill>
              </a:rPr>
              <a:t>. Fabrizio </a:t>
            </a:r>
            <a:r>
              <a:rPr lang="it-IT" dirty="0" err="1" smtClean="0">
                <a:solidFill>
                  <a:schemeClr val="accent6">
                    <a:lumMod val="50000"/>
                  </a:schemeClr>
                </a:solidFill>
              </a:rPr>
              <a:t>Cinquini</a:t>
            </a:r>
            <a:r>
              <a:rPr lang="it-IT" dirty="0" smtClean="0">
                <a:solidFill>
                  <a:schemeClr val="accent6">
                    <a:lumMod val="50000"/>
                  </a:schemeClr>
                </a:solidFill>
              </a:rPr>
              <a:t> con </a:t>
            </a:r>
            <a:r>
              <a:rPr lang="it-IT" dirty="0" smtClean="0">
                <a:solidFill>
                  <a:schemeClr val="accent6">
                    <a:lumMod val="50000"/>
                  </a:schemeClr>
                </a:solidFill>
              </a:rPr>
              <a:t>il supporto del Servizio Tecnico comunale.</a:t>
            </a:r>
          </a:p>
          <a:p>
            <a:pPr algn="just"/>
            <a:r>
              <a:rPr lang="it-IT" dirty="0" smtClean="0">
                <a:solidFill>
                  <a:schemeClr val="accent6">
                    <a:lumMod val="50000"/>
                  </a:schemeClr>
                </a:solidFill>
              </a:rPr>
              <a:t>Il Regolamento Urbanistico, del quale si prevede l’adozione dopo il percorso di partecipazione, è affidato agli stessi professionisti.</a:t>
            </a:r>
          </a:p>
          <a:p>
            <a:pPr algn="just"/>
            <a:r>
              <a:rPr lang="it-IT" dirty="0" smtClean="0">
                <a:solidFill>
                  <a:schemeClr val="accent6">
                    <a:lumMod val="50000"/>
                  </a:schemeClr>
                </a:solidFill>
              </a:rPr>
              <a:t>Già nella fase del Piano Strutturale è stato nominato il Garante della comunicazione, che segue e garantisce che la comunicazione sia svolta con efficacia e facendo uso di una pluralità di canali informativi. </a:t>
            </a:r>
          </a:p>
          <a:p>
            <a:pPr algn="just"/>
            <a:r>
              <a:rPr lang="it-IT" dirty="0" smtClean="0">
                <a:solidFill>
                  <a:schemeClr val="accent6">
                    <a:lumMod val="50000"/>
                  </a:schemeClr>
                </a:solidFill>
              </a:rPr>
              <a:t>L'Amministrazione Comunale, insieme al Garante della Comunicazione, ha costruito il processo partecipativo </a:t>
            </a:r>
            <a:r>
              <a:rPr lang="it-IT" b="1" dirty="0" smtClean="0">
                <a:solidFill>
                  <a:schemeClr val="accent6">
                    <a:lumMod val="50000"/>
                  </a:schemeClr>
                </a:solidFill>
              </a:rPr>
              <a:t>«A Più Voci, dalla Variante Generale al Piano Strutturale al Regolamento Urbanistico», </a:t>
            </a:r>
            <a:r>
              <a:rPr lang="it-IT" dirty="0" smtClean="0">
                <a:solidFill>
                  <a:schemeClr val="accent6">
                    <a:lumMod val="50000"/>
                  </a:schemeClr>
                </a:solidFill>
              </a:rPr>
              <a:t>all'interno del quale si sono svolti incontri con l'Unione Valdera, le Categorie Economiche e sociali, gli Ordini Professionali e la cittadinanza, per raccogliere idee, proposte da valutare poi tecnicamente e politicamente, nell'auspicio di arrivare a soddisfare il più possibile le aspettative della cittadinanza.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28</a:t>
            </a:fld>
            <a:endParaRPr lang="it-IT" sz="1200" dirty="0">
              <a:latin typeface="Book Antiqua" pitchFamily="18" charset="0"/>
            </a:endParaRPr>
          </a:p>
        </p:txBody>
      </p:sp>
      <p:sp>
        <p:nvSpPr>
          <p:cNvPr id="6" name="CasellaDiTesto 5"/>
          <p:cNvSpPr txBox="1"/>
          <p:nvPr/>
        </p:nvSpPr>
        <p:spPr>
          <a:xfrm>
            <a:off x="1043608" y="188640"/>
            <a:ext cx="7776864" cy="6186309"/>
          </a:xfrm>
          <a:prstGeom prst="rect">
            <a:avLst/>
          </a:prstGeom>
          <a:noFill/>
        </p:spPr>
        <p:txBody>
          <a:bodyPr wrap="square" rtlCol="0">
            <a:spAutoFit/>
          </a:bodyPr>
          <a:lstStyle/>
          <a:p>
            <a:pPr algn="ctr"/>
            <a:r>
              <a:rPr lang="it-IT" b="1" dirty="0" smtClean="0">
                <a:solidFill>
                  <a:schemeClr val="accent6">
                    <a:lumMod val="50000"/>
                  </a:schemeClr>
                </a:solidFill>
              </a:rPr>
              <a:t>IL PERCORSO </a:t>
            </a:r>
            <a:r>
              <a:rPr lang="it-IT" b="1" dirty="0" err="1" smtClean="0">
                <a:solidFill>
                  <a:schemeClr val="accent6">
                    <a:lumMod val="50000"/>
                  </a:schemeClr>
                </a:solidFill>
              </a:rPr>
              <a:t>DI</a:t>
            </a:r>
            <a:r>
              <a:rPr lang="it-IT" b="1" dirty="0" smtClean="0">
                <a:solidFill>
                  <a:schemeClr val="accent6">
                    <a:lumMod val="50000"/>
                  </a:schemeClr>
                </a:solidFill>
              </a:rPr>
              <a:t> PARTECIPAZIONE A CALCINAIA</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Durante questa fase partecipativa e nella fase delle osservazioni, sono pervenuti diversi contributi da cittadini singoli ed associati che, in parte, trattano argomenti pertinenti alle tematiche del P.S. ed, in parte, a quelle del Regolamento Urbanistico.</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Nei prossimi mesi i cittadini potranno contribuire direttamente al futuro del proprio Comune e le loro proposte saranno prese in considerazione dall’Amministrazione Comunale per la redazione del Regolamento Urbanistico. </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È utile ricordare che l’Amministrazione Comunale non deve rispondere puntualmente alle proposte, ma garantire che esse siano considerate. </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Ogni fase della partecipazione avrà, a tal fine, un verbale, del quale garantiscono la struttura comunale e il Garante della comunicazione. </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Dopo l’adozione del Regolamento Urbanistico, i cittadini avranno a disposizione un’altra fase di partecipazione, durante la quale potranno presentare osservazioni entro i termini del  procedimento urbanistico. </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A queste l’Amministrazione risponderà formalmente e una per una.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29</a:t>
            </a:fld>
            <a:endParaRPr lang="it-IT" sz="1200" dirty="0">
              <a:latin typeface="Book Antiqua" pitchFamily="18" charset="0"/>
            </a:endParaRPr>
          </a:p>
        </p:txBody>
      </p:sp>
      <p:sp>
        <p:nvSpPr>
          <p:cNvPr id="6" name="CasellaDiTesto 5"/>
          <p:cNvSpPr txBox="1"/>
          <p:nvPr/>
        </p:nvSpPr>
        <p:spPr>
          <a:xfrm>
            <a:off x="1043608" y="188640"/>
            <a:ext cx="7776864" cy="5632311"/>
          </a:xfrm>
          <a:prstGeom prst="rect">
            <a:avLst/>
          </a:prstGeom>
          <a:noFill/>
        </p:spPr>
        <p:txBody>
          <a:bodyPr wrap="square" rtlCol="0">
            <a:spAutoFit/>
          </a:bodyPr>
          <a:lstStyle/>
          <a:p>
            <a:pPr algn="ctr"/>
            <a:r>
              <a:rPr lang="it-IT" b="1" dirty="0" smtClean="0">
                <a:solidFill>
                  <a:schemeClr val="accent6">
                    <a:lumMod val="50000"/>
                  </a:schemeClr>
                </a:solidFill>
              </a:rPr>
              <a:t>IL PERCORSO </a:t>
            </a:r>
            <a:r>
              <a:rPr lang="it-IT" b="1" dirty="0" err="1" smtClean="0">
                <a:solidFill>
                  <a:schemeClr val="accent6">
                    <a:lumMod val="50000"/>
                  </a:schemeClr>
                </a:solidFill>
              </a:rPr>
              <a:t>DI</a:t>
            </a:r>
            <a:r>
              <a:rPr lang="it-IT" b="1" dirty="0" smtClean="0">
                <a:solidFill>
                  <a:schemeClr val="accent6">
                    <a:lumMod val="50000"/>
                  </a:schemeClr>
                </a:solidFill>
              </a:rPr>
              <a:t> PARTECIPAZIONE A CALCINAIA</a:t>
            </a:r>
          </a:p>
          <a:p>
            <a:pPr algn="just"/>
            <a:endParaRPr lang="it-IT" dirty="0" smtClean="0">
              <a:solidFill>
                <a:schemeClr val="accent6">
                  <a:lumMod val="50000"/>
                </a:schemeClr>
              </a:solidFill>
            </a:endParaRPr>
          </a:p>
          <a:p>
            <a:pPr algn="ctr"/>
            <a:r>
              <a:rPr lang="it-IT" b="1" u="sng" dirty="0" smtClean="0">
                <a:solidFill>
                  <a:schemeClr val="accent6">
                    <a:lumMod val="50000"/>
                  </a:schemeClr>
                </a:solidFill>
              </a:rPr>
              <a:t>PERCHE' E' IMPORTANTE PARTECIPARE</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Partecipare all’elaborazione del Regolamento Urbanistico significa, per i cittadini,  dare </a:t>
            </a:r>
            <a:r>
              <a:rPr lang="it-IT" b="1" dirty="0" smtClean="0">
                <a:solidFill>
                  <a:schemeClr val="accent6">
                    <a:lumMod val="50000"/>
                  </a:schemeClr>
                </a:solidFill>
              </a:rPr>
              <a:t>il proprio contributo per disegnare la Calcinaia del </a:t>
            </a:r>
            <a:r>
              <a:rPr lang="it-IT" b="1" dirty="0" smtClean="0">
                <a:solidFill>
                  <a:schemeClr val="accent6">
                    <a:lumMod val="50000"/>
                  </a:schemeClr>
                </a:solidFill>
              </a:rPr>
              <a:t>futuro</a:t>
            </a:r>
            <a:r>
              <a:rPr lang="it-IT" dirty="0" smtClean="0">
                <a:solidFill>
                  <a:schemeClr val="accent6">
                    <a:lumMod val="50000"/>
                  </a:schemeClr>
                </a:solidFill>
              </a:rPr>
              <a:t> </a:t>
            </a:r>
            <a:r>
              <a:rPr lang="it-IT" dirty="0" smtClean="0">
                <a:solidFill>
                  <a:schemeClr val="accent6">
                    <a:lumMod val="50000"/>
                  </a:schemeClr>
                </a:solidFill>
              </a:rPr>
              <a:t>portando a conoscenza dell’Amministrazione non tanto un proprio interesse personale, ma interventi utili per il miglioramento di tutto il Comune. </a:t>
            </a:r>
          </a:p>
          <a:p>
            <a:pPr algn="just"/>
            <a:endParaRPr lang="it-IT" dirty="0" smtClean="0">
              <a:solidFill>
                <a:schemeClr val="accent6">
                  <a:lumMod val="50000"/>
                </a:schemeClr>
              </a:solidFill>
            </a:endParaRPr>
          </a:p>
          <a:p>
            <a:pPr algn="ctr"/>
            <a:r>
              <a:rPr lang="it-IT" b="1" dirty="0" smtClean="0">
                <a:solidFill>
                  <a:schemeClr val="accent6">
                    <a:lumMod val="50000"/>
                  </a:schemeClr>
                </a:solidFill>
              </a:rPr>
              <a:t>COME DARE IL PROPRIO CONTRIBUTO</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Come fatto per il Piano Strutturale, anche in questa fase di redazione del Regolamento Urbanistico, si apre il processo partecipativo «</a:t>
            </a:r>
            <a:r>
              <a:rPr lang="it-IT" b="1" dirty="0" smtClean="0">
                <a:solidFill>
                  <a:schemeClr val="accent6">
                    <a:lumMod val="50000"/>
                  </a:schemeClr>
                </a:solidFill>
              </a:rPr>
              <a:t>A Più Voci»</a:t>
            </a:r>
            <a:r>
              <a:rPr lang="it-IT" dirty="0" smtClean="0">
                <a:solidFill>
                  <a:schemeClr val="accent6">
                    <a:lumMod val="50000"/>
                  </a:schemeClr>
                </a:solidFill>
              </a:rPr>
              <a:t>.</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Il primo incontro pubblico si terrà il </a:t>
            </a:r>
            <a:r>
              <a:rPr lang="it-IT" b="1" dirty="0" smtClean="0">
                <a:solidFill>
                  <a:schemeClr val="accent6">
                    <a:lumMod val="50000"/>
                  </a:schemeClr>
                </a:solidFill>
              </a:rPr>
              <a:t>23 luglio 2013 </a:t>
            </a:r>
            <a:r>
              <a:rPr lang="it-IT" dirty="0" smtClean="0">
                <a:solidFill>
                  <a:schemeClr val="accent6">
                    <a:lumMod val="50000"/>
                  </a:schemeClr>
                </a:solidFill>
              </a:rPr>
              <a:t>presso la Biblioteca Comunale.</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In tale occasione verranno illustrati lo stato di avanzamento del lavoro, i principali contenuti del Regolamento Urbanistico e lo svolgimento successivo della partecipazione.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1196753"/>
            <a:ext cx="1800200" cy="5632311"/>
          </a:xfrm>
          <a:prstGeom prst="rect">
            <a:avLst/>
          </a:prstGeom>
          <a:noFill/>
        </p:spPr>
        <p:txBody>
          <a:bodyPr wrap="square" rtlCol="0">
            <a:spAutoFit/>
          </a:bodyPr>
          <a:lstStyle/>
          <a:p>
            <a:pPr algn="just"/>
            <a:r>
              <a:rPr lang="it-IT" dirty="0" smtClean="0">
                <a:solidFill>
                  <a:schemeClr val="accent6">
                    <a:lumMod val="50000"/>
                  </a:schemeClr>
                </a:solidFill>
              </a:rPr>
              <a:t>Il Comune di Calcinaia copre un territorio di appena 15 Kmq, conta poco più di 12.000 abitanti ed è l'unico tagliato nettamente dal fiume Arno; datando l'esistenza di Calcinaia dall'anno 1000 è evidente che il fiume ha fatto la storia del territorio e dei suoi abitanti.</a:t>
            </a:r>
          </a:p>
          <a:p>
            <a:endParaRPr lang="it-IT" dirty="0"/>
          </a:p>
        </p:txBody>
      </p:sp>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771800" y="1265435"/>
            <a:ext cx="6361319" cy="5376541"/>
          </a:xfrm>
          <a:prstGeom prst="rect">
            <a:avLst/>
          </a:prstGeom>
        </p:spPr>
      </p:pic>
      <p:sp>
        <p:nvSpPr>
          <p:cNvPr id="8" name="CasellaDiTesto 7"/>
          <p:cNvSpPr txBox="1"/>
          <p:nvPr/>
        </p:nvSpPr>
        <p:spPr>
          <a:xfrm>
            <a:off x="1187624" y="404665"/>
            <a:ext cx="7344816" cy="369332"/>
          </a:xfrm>
          <a:prstGeom prst="rect">
            <a:avLst/>
          </a:prstGeom>
          <a:noFill/>
        </p:spPr>
        <p:txBody>
          <a:bodyPr wrap="square" rtlCol="0">
            <a:spAutoFit/>
          </a:bodyPr>
          <a:lstStyle/>
          <a:p>
            <a:pPr algn="ctr"/>
            <a:r>
              <a:rPr lang="it-IT" b="1" dirty="0" smtClean="0">
                <a:solidFill>
                  <a:schemeClr val="accent6">
                    <a:lumMod val="50000"/>
                  </a:schemeClr>
                </a:solidFill>
              </a:rPr>
              <a:t>CALCINAIA TRA  PASSATO E  PRESENTE</a:t>
            </a:r>
          </a:p>
        </p:txBody>
      </p:sp>
      <p:sp>
        <p:nvSpPr>
          <p:cNvPr id="9" name="Segnaposto numero diapositiva 8"/>
          <p:cNvSpPr>
            <a:spLocks noGrp="1"/>
          </p:cNvSpPr>
          <p:nvPr>
            <p:ph type="sldNum" sz="quarter" idx="4"/>
          </p:nvPr>
        </p:nvSpPr>
        <p:spPr/>
        <p:txBody>
          <a:bodyPr/>
          <a:lstStyle/>
          <a:p>
            <a:fld id="{94F482F8-5425-4245-B5F6-845154E2FBD2}" type="slidenum">
              <a:rPr lang="it-IT" smtClean="0"/>
              <a:pPr/>
              <a:t>3</a:t>
            </a:fld>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30</a:t>
            </a:fld>
            <a:endParaRPr lang="it-IT" sz="1200" dirty="0">
              <a:latin typeface="Book Antiqua" pitchFamily="18" charset="0"/>
            </a:endParaRPr>
          </a:p>
        </p:txBody>
      </p:sp>
      <p:sp>
        <p:nvSpPr>
          <p:cNvPr id="6" name="CasellaDiTesto 5"/>
          <p:cNvSpPr txBox="1"/>
          <p:nvPr/>
        </p:nvSpPr>
        <p:spPr>
          <a:xfrm>
            <a:off x="1043608" y="328002"/>
            <a:ext cx="7776864" cy="5909310"/>
          </a:xfrm>
          <a:prstGeom prst="rect">
            <a:avLst/>
          </a:prstGeom>
          <a:noFill/>
        </p:spPr>
        <p:txBody>
          <a:bodyPr wrap="square" rtlCol="0">
            <a:spAutoFit/>
          </a:bodyPr>
          <a:lstStyle/>
          <a:p>
            <a:pPr algn="ctr"/>
            <a:r>
              <a:rPr lang="it-IT" b="1" dirty="0" smtClean="0">
                <a:solidFill>
                  <a:schemeClr val="accent6">
                    <a:lumMod val="50000"/>
                  </a:schemeClr>
                </a:solidFill>
              </a:rPr>
              <a:t>IL PERCORSO </a:t>
            </a:r>
            <a:r>
              <a:rPr lang="it-IT" b="1" dirty="0" err="1" smtClean="0">
                <a:solidFill>
                  <a:schemeClr val="accent6">
                    <a:lumMod val="50000"/>
                  </a:schemeClr>
                </a:solidFill>
              </a:rPr>
              <a:t>DI</a:t>
            </a:r>
            <a:r>
              <a:rPr lang="it-IT" b="1" dirty="0" smtClean="0">
                <a:solidFill>
                  <a:schemeClr val="accent6">
                    <a:lumMod val="50000"/>
                  </a:schemeClr>
                </a:solidFill>
              </a:rPr>
              <a:t> PARTECIPAZIONE A CALCINAIA</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In occasione del primo incontro saranno aperti tre tavoli tematici:</a:t>
            </a:r>
          </a:p>
          <a:p>
            <a:pPr marL="342900" indent="-342900" algn="just">
              <a:buFont typeface="+mj-lt"/>
              <a:buAutoNum type="arabicPeriod"/>
            </a:pPr>
            <a:r>
              <a:rPr lang="it-IT" dirty="0" smtClean="0">
                <a:solidFill>
                  <a:schemeClr val="accent5">
                    <a:lumMod val="25000"/>
                  </a:schemeClr>
                </a:solidFill>
              </a:rPr>
              <a:t>Economia e sviluppo locale</a:t>
            </a:r>
          </a:p>
          <a:p>
            <a:pPr marL="342900" indent="-342900" algn="just">
              <a:buFont typeface="+mj-lt"/>
              <a:buAutoNum type="arabicPeriod"/>
            </a:pPr>
            <a:r>
              <a:rPr lang="it-IT" dirty="0" smtClean="0">
                <a:solidFill>
                  <a:schemeClr val="tx2">
                    <a:lumMod val="75000"/>
                    <a:lumOff val="25000"/>
                  </a:schemeClr>
                </a:solidFill>
              </a:rPr>
              <a:t>Semplificazione, perequazione, qualità degli insediamenti</a:t>
            </a:r>
          </a:p>
          <a:p>
            <a:pPr marL="342900" indent="-342900" algn="just">
              <a:buFont typeface="+mj-lt"/>
              <a:buAutoNum type="arabicPeriod"/>
            </a:pPr>
            <a:r>
              <a:rPr lang="it-IT" dirty="0" smtClean="0">
                <a:solidFill>
                  <a:schemeClr val="accent4">
                    <a:lumMod val="65000"/>
                    <a:lumOff val="35000"/>
                  </a:schemeClr>
                </a:solidFill>
              </a:rPr>
              <a:t>Ambienti, Servizi, Qualità della vita </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Ai tavoli tematici </a:t>
            </a:r>
            <a:r>
              <a:rPr lang="it-IT" dirty="0" smtClean="0">
                <a:solidFill>
                  <a:schemeClr val="accent6">
                    <a:lumMod val="50000"/>
                  </a:schemeClr>
                </a:solidFill>
              </a:rPr>
              <a:t>sono </a:t>
            </a:r>
            <a:r>
              <a:rPr lang="it-IT" dirty="0" smtClean="0">
                <a:solidFill>
                  <a:schemeClr val="accent6">
                    <a:lumMod val="50000"/>
                  </a:schemeClr>
                </a:solidFill>
              </a:rPr>
              <a:t>invitati </a:t>
            </a:r>
            <a:r>
              <a:rPr lang="it-IT" dirty="0" smtClean="0">
                <a:solidFill>
                  <a:schemeClr val="accent6">
                    <a:lumMod val="50000"/>
                  </a:schemeClr>
                </a:solidFill>
              </a:rPr>
              <a:t>tutti i cittadini, anche nelle </a:t>
            </a:r>
            <a:r>
              <a:rPr lang="it-IT" dirty="0" smtClean="0">
                <a:solidFill>
                  <a:schemeClr val="accent6">
                    <a:lumMod val="50000"/>
                  </a:schemeClr>
                </a:solidFill>
              </a:rPr>
              <a:t>forme organizzate, ossia rappresentanti delle categorie sociali, economiche, culturali; per </a:t>
            </a:r>
            <a:r>
              <a:rPr lang="it-IT" dirty="0" smtClean="0">
                <a:solidFill>
                  <a:schemeClr val="accent6">
                    <a:lumMod val="50000"/>
                  </a:schemeClr>
                </a:solidFill>
              </a:rPr>
              <a:t>richiedere di partecipare </a:t>
            </a:r>
            <a:r>
              <a:rPr lang="it-IT" dirty="0" smtClean="0">
                <a:solidFill>
                  <a:schemeClr val="accent6">
                    <a:lumMod val="50000"/>
                  </a:schemeClr>
                </a:solidFill>
              </a:rPr>
              <a:t>ai tavoli basta compilare i modelli pubblicati nel sito internet del comune o distribuiti presso la sede comunale.</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I tre tavoli si svolgeranno contemporaneamente in data 23 luglio 2013, ripartiti in tre diverse fasce orarie:</a:t>
            </a:r>
          </a:p>
          <a:p>
            <a:pPr algn="just"/>
            <a:endParaRPr lang="it-IT" dirty="0" smtClean="0">
              <a:solidFill>
                <a:schemeClr val="accent6">
                  <a:lumMod val="50000"/>
                </a:schemeClr>
              </a:solidFill>
            </a:endParaRPr>
          </a:p>
          <a:p>
            <a:pPr marL="342900" indent="-342900" algn="just">
              <a:buFont typeface="+mj-lt"/>
              <a:buAutoNum type="arabicPeriod"/>
            </a:pPr>
            <a:r>
              <a:rPr lang="it-IT" dirty="0" smtClean="0">
                <a:solidFill>
                  <a:schemeClr val="accent5">
                    <a:lumMod val="25000"/>
                  </a:schemeClr>
                </a:solidFill>
              </a:rPr>
              <a:t>Dalle 14.30 alle16.30: Tavolo " Economia e Sviluppo locale "</a:t>
            </a:r>
          </a:p>
          <a:p>
            <a:pPr algn="just"/>
            <a:endParaRPr lang="it-IT" dirty="0" smtClean="0">
              <a:solidFill>
                <a:schemeClr val="accent6">
                  <a:lumMod val="50000"/>
                </a:schemeClr>
              </a:solidFill>
            </a:endParaRPr>
          </a:p>
          <a:p>
            <a:pPr marL="342900" indent="-342900" algn="just"/>
            <a:r>
              <a:rPr lang="it-IT" dirty="0" smtClean="0">
                <a:solidFill>
                  <a:schemeClr val="tx2">
                    <a:lumMod val="75000"/>
                    <a:lumOff val="25000"/>
                  </a:schemeClr>
                </a:solidFill>
              </a:rPr>
              <a:t>2.	Dalle16.30 alle18.30: Tavolo " Semplificazione, Perequazione,  qualità degli insediamenti"</a:t>
            </a:r>
          </a:p>
          <a:p>
            <a:pPr algn="just"/>
            <a:endParaRPr lang="it-IT" dirty="0" smtClean="0">
              <a:solidFill>
                <a:schemeClr val="accent6">
                  <a:lumMod val="50000"/>
                </a:schemeClr>
              </a:solidFill>
            </a:endParaRPr>
          </a:p>
          <a:p>
            <a:pPr marL="342900" indent="-342900" algn="just"/>
            <a:r>
              <a:rPr lang="it-IT" dirty="0" smtClean="0">
                <a:solidFill>
                  <a:schemeClr val="accent4">
                    <a:lumMod val="65000"/>
                    <a:lumOff val="35000"/>
                  </a:schemeClr>
                </a:solidFill>
              </a:rPr>
              <a:t>3.	Dalle 18.30 alle 20.30: Tavolo "Ambiente, Servizi, Qualità della Vita"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31</a:t>
            </a:fld>
            <a:endParaRPr lang="it-IT" sz="1200" dirty="0">
              <a:latin typeface="Book Antiqua" pitchFamily="18" charset="0"/>
            </a:endParaRPr>
          </a:p>
        </p:txBody>
      </p:sp>
      <p:sp>
        <p:nvSpPr>
          <p:cNvPr id="6" name="CasellaDiTesto 5"/>
          <p:cNvSpPr txBox="1"/>
          <p:nvPr/>
        </p:nvSpPr>
        <p:spPr>
          <a:xfrm>
            <a:off x="1043608" y="1916832"/>
            <a:ext cx="7776864" cy="2308324"/>
          </a:xfrm>
          <a:prstGeom prst="rect">
            <a:avLst/>
          </a:prstGeom>
          <a:noFill/>
        </p:spPr>
        <p:txBody>
          <a:bodyPr wrap="square" rtlCol="0">
            <a:spAutoFit/>
          </a:bodyPr>
          <a:lstStyle/>
          <a:p>
            <a:pPr algn="ctr"/>
            <a:r>
              <a:rPr lang="it-IT" b="1" dirty="0" smtClean="0">
                <a:solidFill>
                  <a:schemeClr val="accent6">
                    <a:lumMod val="50000"/>
                  </a:schemeClr>
                </a:solidFill>
              </a:rPr>
              <a:t>IL PERCORSO </a:t>
            </a:r>
            <a:r>
              <a:rPr lang="it-IT" b="1" dirty="0" err="1" smtClean="0">
                <a:solidFill>
                  <a:schemeClr val="accent6">
                    <a:lumMod val="50000"/>
                  </a:schemeClr>
                </a:solidFill>
              </a:rPr>
              <a:t>DI</a:t>
            </a:r>
            <a:r>
              <a:rPr lang="it-IT" b="1" dirty="0" smtClean="0">
                <a:solidFill>
                  <a:schemeClr val="accent6">
                    <a:lumMod val="50000"/>
                  </a:schemeClr>
                </a:solidFill>
              </a:rPr>
              <a:t> PARTECIPAZIONE A CALCINAIA</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Un’assemblea generale conclusiva si terrà nel mese di </a:t>
            </a:r>
            <a:r>
              <a:rPr lang="it-IT" b="1" dirty="0" smtClean="0">
                <a:solidFill>
                  <a:schemeClr val="accent6">
                    <a:lumMod val="50000"/>
                  </a:schemeClr>
                </a:solidFill>
              </a:rPr>
              <a:t>settembre 2013, </a:t>
            </a:r>
            <a:r>
              <a:rPr lang="it-IT" dirty="0" smtClean="0">
                <a:solidFill>
                  <a:schemeClr val="accent6">
                    <a:lumMod val="50000"/>
                  </a:schemeClr>
                </a:solidFill>
              </a:rPr>
              <a:t>al cui termine verranno illustrati gli esiti del percorso di partecipazione. </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Dal 23 luglio chiunque potrà </a:t>
            </a:r>
            <a:r>
              <a:rPr lang="it-IT" dirty="0" smtClean="0">
                <a:solidFill>
                  <a:schemeClr val="accent6">
                    <a:lumMod val="50000"/>
                  </a:schemeClr>
                </a:solidFill>
              </a:rPr>
              <a:t>inviare il </a:t>
            </a:r>
            <a:r>
              <a:rPr lang="it-IT" dirty="0" smtClean="0">
                <a:solidFill>
                  <a:schemeClr val="accent6">
                    <a:lumMod val="50000"/>
                  </a:schemeClr>
                </a:solidFill>
              </a:rPr>
              <a:t>proprio contributo riferito a uno o più temi dei tavoli, tramite e-mail all’indirizzo </a:t>
            </a:r>
            <a:r>
              <a:rPr lang="it-IT" dirty="0" smtClean="0">
                <a:solidFill>
                  <a:schemeClr val="accent6">
                    <a:lumMod val="50000"/>
                  </a:schemeClr>
                </a:solidFill>
              </a:rPr>
              <a:t>di posta elettronica </a:t>
            </a:r>
            <a:r>
              <a:rPr lang="it-IT" dirty="0" smtClean="0">
                <a:solidFill>
                  <a:schemeClr val="accent6">
                    <a:lumMod val="50000"/>
                  </a:schemeClr>
                </a:solidFill>
              </a:rPr>
              <a:t>del garante della comunicazione o depositando una memoria scritta.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32</a:t>
            </a:fld>
            <a:endParaRPr lang="it-IT" sz="1200" dirty="0">
              <a:latin typeface="Book Antiqua" pitchFamily="18" charset="0"/>
            </a:endParaRPr>
          </a:p>
        </p:txBody>
      </p:sp>
      <p:sp>
        <p:nvSpPr>
          <p:cNvPr id="6" name="CasellaDiTesto 5"/>
          <p:cNvSpPr txBox="1"/>
          <p:nvPr/>
        </p:nvSpPr>
        <p:spPr>
          <a:xfrm>
            <a:off x="971600" y="260648"/>
            <a:ext cx="7776864" cy="5909310"/>
          </a:xfrm>
          <a:prstGeom prst="rect">
            <a:avLst/>
          </a:prstGeom>
          <a:noFill/>
        </p:spPr>
        <p:txBody>
          <a:bodyPr wrap="square" rtlCol="0">
            <a:spAutoFit/>
          </a:bodyPr>
          <a:lstStyle/>
          <a:p>
            <a:pPr algn="ctr"/>
            <a:r>
              <a:rPr lang="it-IT" b="1" dirty="0" smtClean="0">
                <a:solidFill>
                  <a:schemeClr val="accent6">
                    <a:lumMod val="50000"/>
                  </a:schemeClr>
                </a:solidFill>
              </a:rPr>
              <a:t>IL REGOLAMENTO URBANISTICO: LE LINEE GUIDA</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Affinché ognuno possa partecipare dando il proprio contributo in coerenza con la struttura del Regolamento Urbanistico, si deve chiarire che esso si compone di due parti collegate, ma nettamente distinte:</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 la componente finalizzata alla gestione del patrimonio edilizio e urbanistico esistente, </a:t>
            </a:r>
          </a:p>
          <a:p>
            <a:pPr algn="just"/>
            <a:r>
              <a:rPr lang="it-IT" dirty="0" smtClean="0">
                <a:solidFill>
                  <a:schemeClr val="accent6">
                    <a:lumMod val="50000"/>
                  </a:schemeClr>
                </a:solidFill>
              </a:rPr>
              <a:t>• la componente finalizzata alla realizzazione delle azioni di trasformazione.</a:t>
            </a:r>
          </a:p>
          <a:p>
            <a:pPr algn="just"/>
            <a:endParaRPr lang="it-IT" dirty="0" smtClean="0">
              <a:solidFill>
                <a:schemeClr val="accent6">
                  <a:lumMod val="50000"/>
                </a:schemeClr>
              </a:solidFill>
            </a:endParaRPr>
          </a:p>
          <a:p>
            <a:pPr algn="just"/>
            <a:r>
              <a:rPr lang="it-IT" b="1" dirty="0" smtClean="0">
                <a:solidFill>
                  <a:schemeClr val="accent6">
                    <a:lumMod val="50000"/>
                  </a:schemeClr>
                </a:solidFill>
              </a:rPr>
              <a:t>La componente finalizzata alla gestione del patrimonio edilizio e urbanistico esistente</a:t>
            </a:r>
            <a:r>
              <a:rPr lang="it-IT" dirty="0" smtClean="0">
                <a:solidFill>
                  <a:schemeClr val="accent6">
                    <a:lumMod val="50000"/>
                  </a:schemeClr>
                </a:solidFill>
              </a:rPr>
              <a:t> si sostanzia in un insieme di regole di uso (</a:t>
            </a:r>
            <a:r>
              <a:rPr lang="it-IT" i="1" dirty="0" smtClean="0">
                <a:solidFill>
                  <a:schemeClr val="accent6">
                    <a:lumMod val="50000"/>
                  </a:schemeClr>
                </a:solidFill>
              </a:rPr>
              <a:t>funzioni</a:t>
            </a:r>
            <a:r>
              <a:rPr lang="it-IT" dirty="0" smtClean="0">
                <a:solidFill>
                  <a:schemeClr val="accent6">
                    <a:lumMod val="50000"/>
                  </a:schemeClr>
                </a:solidFill>
              </a:rPr>
              <a:t>) e di intervento (</a:t>
            </a:r>
            <a:r>
              <a:rPr lang="it-IT" i="1" dirty="0" smtClean="0">
                <a:solidFill>
                  <a:schemeClr val="accent6">
                    <a:lumMod val="50000"/>
                  </a:schemeClr>
                </a:solidFill>
              </a:rPr>
              <a:t>categorie di opere</a:t>
            </a:r>
            <a:r>
              <a:rPr lang="it-IT" dirty="0" smtClean="0">
                <a:solidFill>
                  <a:schemeClr val="accent6">
                    <a:lumMod val="50000"/>
                  </a:schemeClr>
                </a:solidFill>
              </a:rPr>
              <a:t>) applicato al patrimonio edilizio e urbanistico esistente, sia in ambito urbano (</a:t>
            </a:r>
            <a:r>
              <a:rPr lang="it-IT" i="1" dirty="0" smtClean="0">
                <a:solidFill>
                  <a:schemeClr val="accent6">
                    <a:lumMod val="50000"/>
                  </a:schemeClr>
                </a:solidFill>
              </a:rPr>
              <a:t>il sistema insediativo definito dal Piano Strutturale</a:t>
            </a:r>
            <a:r>
              <a:rPr lang="it-IT" dirty="0" smtClean="0">
                <a:solidFill>
                  <a:schemeClr val="accent6">
                    <a:lumMod val="50000"/>
                  </a:schemeClr>
                </a:solidFill>
              </a:rPr>
              <a:t>) sia in territorio rurale. Essa risponde agli obiettivi generali del miglioramento dell’assetto esistente, senza aggravio sullo stato delle risorse o con contestuale miglioramento dello stesso.</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Vi si trovano:</a:t>
            </a:r>
          </a:p>
          <a:p>
            <a:pPr algn="just"/>
            <a:r>
              <a:rPr lang="it-IT" dirty="0" smtClean="0">
                <a:solidFill>
                  <a:schemeClr val="accent6">
                    <a:lumMod val="50000"/>
                  </a:schemeClr>
                </a:solidFill>
              </a:rPr>
              <a:t>• la disciplina per la gestione degli insediamenti esistenti;</a:t>
            </a:r>
          </a:p>
          <a:p>
            <a:pPr algn="just"/>
            <a:r>
              <a:rPr lang="it-IT" dirty="0" smtClean="0">
                <a:solidFill>
                  <a:schemeClr val="accent6">
                    <a:lumMod val="50000"/>
                  </a:schemeClr>
                </a:solidFill>
              </a:rPr>
              <a:t>• la disciplina per la gestione del territorio aperto.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33</a:t>
            </a:fld>
            <a:endParaRPr lang="it-IT" sz="1200" dirty="0">
              <a:latin typeface="Book Antiqua" pitchFamily="18" charset="0"/>
            </a:endParaRPr>
          </a:p>
        </p:txBody>
      </p:sp>
      <p:sp>
        <p:nvSpPr>
          <p:cNvPr id="6" name="CasellaDiTesto 5"/>
          <p:cNvSpPr txBox="1"/>
          <p:nvPr/>
        </p:nvSpPr>
        <p:spPr>
          <a:xfrm>
            <a:off x="971600" y="260648"/>
            <a:ext cx="7776864" cy="4801314"/>
          </a:xfrm>
          <a:prstGeom prst="rect">
            <a:avLst/>
          </a:prstGeom>
          <a:noFill/>
        </p:spPr>
        <p:txBody>
          <a:bodyPr wrap="square" rtlCol="0">
            <a:spAutoFit/>
          </a:bodyPr>
          <a:lstStyle/>
          <a:p>
            <a:pPr algn="ctr"/>
            <a:r>
              <a:rPr lang="it-IT" b="1" dirty="0" smtClean="0">
                <a:solidFill>
                  <a:schemeClr val="accent6">
                    <a:lumMod val="50000"/>
                  </a:schemeClr>
                </a:solidFill>
              </a:rPr>
              <a:t>IL REGOLAMENTO URBANISTICO: LE LINEE GUIDA</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La </a:t>
            </a:r>
            <a:r>
              <a:rPr lang="it-IT" b="1" dirty="0" smtClean="0">
                <a:solidFill>
                  <a:schemeClr val="accent6">
                    <a:lumMod val="50000"/>
                  </a:schemeClr>
                </a:solidFill>
              </a:rPr>
              <a:t>disciplina per la gestione degli insediamenti esistenti </a:t>
            </a:r>
            <a:r>
              <a:rPr lang="it-IT" dirty="0" smtClean="0">
                <a:solidFill>
                  <a:schemeClr val="accent6">
                    <a:lumMod val="50000"/>
                  </a:schemeClr>
                </a:solidFill>
              </a:rPr>
              <a:t>è distinguibile in:</a:t>
            </a:r>
          </a:p>
          <a:p>
            <a:pPr algn="just"/>
            <a:endParaRPr lang="it-IT" dirty="0" smtClean="0">
              <a:solidFill>
                <a:schemeClr val="accent6">
                  <a:lumMod val="50000"/>
                </a:schemeClr>
              </a:solidFill>
            </a:endParaRPr>
          </a:p>
          <a:p>
            <a:pPr algn="just">
              <a:buFont typeface="Wingdings" pitchFamily="2" charset="2"/>
              <a:buChar char="q"/>
            </a:pPr>
            <a:r>
              <a:rPr lang="it-IT" dirty="0" smtClean="0">
                <a:solidFill>
                  <a:schemeClr val="accent6">
                    <a:lumMod val="50000"/>
                  </a:schemeClr>
                </a:solidFill>
              </a:rPr>
              <a:t>   </a:t>
            </a:r>
            <a:r>
              <a:rPr lang="it-IT" b="1" dirty="0" smtClean="0">
                <a:solidFill>
                  <a:schemeClr val="accent6">
                    <a:lumMod val="50000"/>
                  </a:schemeClr>
                </a:solidFill>
              </a:rPr>
              <a:t>regole di conservazione</a:t>
            </a:r>
            <a:r>
              <a:rPr lang="it-IT" dirty="0" smtClean="0">
                <a:solidFill>
                  <a:schemeClr val="accent6">
                    <a:lumMod val="50000"/>
                  </a:schemeClr>
                </a:solidFill>
              </a:rPr>
              <a:t>, che si applicano a edifici e complessi esistenti (che possono costituire nell’insieme tessuti urbani storici), le categorie di intervento delle manutenzioni, del restauro e del risanamento conservativo, della ristrutturazione edilizia limitata agli adeguamenti manutentivi; vi sono compresi i cambi di destinazione d’uso nell’ambito di funzioni compatibili con le esigenze conservative;</a:t>
            </a:r>
          </a:p>
          <a:p>
            <a:pPr algn="just">
              <a:buFont typeface="Wingdings" pitchFamily="2" charset="2"/>
              <a:buChar char="q"/>
            </a:pPr>
            <a:r>
              <a:rPr lang="it-IT" dirty="0" smtClean="0">
                <a:solidFill>
                  <a:schemeClr val="accent6">
                    <a:lumMod val="50000"/>
                  </a:schemeClr>
                </a:solidFill>
              </a:rPr>
              <a:t>   </a:t>
            </a:r>
            <a:r>
              <a:rPr lang="it-IT" b="1" dirty="0" smtClean="0">
                <a:solidFill>
                  <a:schemeClr val="accent6">
                    <a:lumMod val="50000"/>
                  </a:schemeClr>
                </a:solidFill>
              </a:rPr>
              <a:t>regole di evoluzione, </a:t>
            </a:r>
            <a:r>
              <a:rPr lang="it-IT" dirty="0" smtClean="0">
                <a:solidFill>
                  <a:schemeClr val="accent6">
                    <a:lumMod val="50000"/>
                  </a:schemeClr>
                </a:solidFill>
              </a:rPr>
              <a:t>che, entro il sistema insediativo, si applicano a livello urbanistico e non solo edilizio, e definiscono, per aree, infrastrutture, edifici e complessi esistenti, le categorie di intervento della ristrutturazione edilizia senza limitazioni e con ampliamenti, </a:t>
            </a:r>
            <a:r>
              <a:rPr lang="it-IT" dirty="0" smtClean="0">
                <a:solidFill>
                  <a:schemeClr val="accent6">
                    <a:lumMod val="50000"/>
                  </a:schemeClr>
                </a:solidFill>
              </a:rPr>
              <a:t>della </a:t>
            </a:r>
            <a:r>
              <a:rPr lang="it-IT" dirty="0" smtClean="0">
                <a:solidFill>
                  <a:schemeClr val="accent6">
                    <a:lumMod val="50000"/>
                  </a:schemeClr>
                </a:solidFill>
              </a:rPr>
              <a:t>sostituzione, della ristrutturazione urbanistica e del completamento dei tessuti urbani (saturazioni). Vi sono compresi cambi di destinazione d’uso, adeguamento delle </a:t>
            </a:r>
            <a:r>
              <a:rPr lang="it-IT" dirty="0" smtClean="0">
                <a:solidFill>
                  <a:schemeClr val="accent6">
                    <a:lumMod val="50000"/>
                  </a:schemeClr>
                </a:solidFill>
              </a:rPr>
              <a:t>infrastrutture </a:t>
            </a:r>
            <a:r>
              <a:rPr lang="it-IT" dirty="0" smtClean="0">
                <a:solidFill>
                  <a:schemeClr val="accent6">
                    <a:lumMod val="50000"/>
                  </a:schemeClr>
                </a:solidFill>
              </a:rPr>
              <a:t>esistenti, miglioramento delle prestazioni di stato e di efficienza delle urbanizzazioni esistenti.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34</a:t>
            </a:fld>
            <a:endParaRPr lang="it-IT" sz="1200" dirty="0">
              <a:latin typeface="Book Antiqua" pitchFamily="18" charset="0"/>
            </a:endParaRPr>
          </a:p>
        </p:txBody>
      </p:sp>
      <p:sp>
        <p:nvSpPr>
          <p:cNvPr id="6" name="CasellaDiTesto 5"/>
          <p:cNvSpPr txBox="1"/>
          <p:nvPr/>
        </p:nvSpPr>
        <p:spPr>
          <a:xfrm>
            <a:off x="971600" y="260648"/>
            <a:ext cx="7776864" cy="3970318"/>
          </a:xfrm>
          <a:prstGeom prst="rect">
            <a:avLst/>
          </a:prstGeom>
          <a:noFill/>
        </p:spPr>
        <p:txBody>
          <a:bodyPr wrap="square" rtlCol="0">
            <a:spAutoFit/>
          </a:bodyPr>
          <a:lstStyle/>
          <a:p>
            <a:pPr algn="ctr"/>
            <a:r>
              <a:rPr lang="it-IT" b="1" dirty="0" smtClean="0">
                <a:solidFill>
                  <a:schemeClr val="accent6">
                    <a:lumMod val="50000"/>
                  </a:schemeClr>
                </a:solidFill>
              </a:rPr>
              <a:t>IL REGOLAMENTO URBANISTICO: LE LINEE GUIDA</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La </a:t>
            </a:r>
            <a:r>
              <a:rPr lang="it-IT" b="1" dirty="0" smtClean="0">
                <a:solidFill>
                  <a:schemeClr val="accent6">
                    <a:lumMod val="50000"/>
                  </a:schemeClr>
                </a:solidFill>
              </a:rPr>
              <a:t>disciplina per la gestione del territorio aperto</a:t>
            </a:r>
          </a:p>
          <a:p>
            <a:pPr algn="just"/>
            <a:endParaRPr lang="it-IT" b="1" dirty="0" smtClean="0">
              <a:solidFill>
                <a:schemeClr val="accent6">
                  <a:lumMod val="50000"/>
                </a:schemeClr>
              </a:solidFill>
            </a:endParaRPr>
          </a:p>
          <a:p>
            <a:pPr algn="just"/>
            <a:r>
              <a:rPr lang="it-IT" dirty="0" smtClean="0">
                <a:solidFill>
                  <a:schemeClr val="accent6">
                    <a:lumMod val="50000"/>
                  </a:schemeClr>
                </a:solidFill>
              </a:rPr>
              <a:t>Nel territorio rurale, il Regolamento Urbanistico Comunale, secondo gli indirizzi del Piano Strutturale individua le aree a esclusiva funzione agricola e le aree a prevalente funzione agricola. In queste aree saranno incentivate le attività produttive agricole e connesse quali agriturismo, commercializzazione dei prodotti tipici, esposizione, servizi all’agricoltura, favorendo il presidio sul territorio dei soggetti imprenditori in tali settori. Saranno inoltre ammesse altre e diverse funzioni, purché compatibili con la tutela dei caratteri della ruralità, svolte anche da soggetti diversi dall’imprenditoria agricola e non connesse all’attività produttiva agricola ma piuttosto allo svago e al tempo libero, alla ricreazione, alla fruizione delle risorse ambientali e paesaggistiche, ai servizi.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35</a:t>
            </a:fld>
            <a:endParaRPr lang="it-IT" sz="1200" dirty="0">
              <a:latin typeface="Book Antiqua" pitchFamily="18" charset="0"/>
            </a:endParaRPr>
          </a:p>
        </p:txBody>
      </p:sp>
      <p:sp>
        <p:nvSpPr>
          <p:cNvPr id="6" name="CasellaDiTesto 5"/>
          <p:cNvSpPr txBox="1"/>
          <p:nvPr/>
        </p:nvSpPr>
        <p:spPr>
          <a:xfrm>
            <a:off x="971600" y="116632"/>
            <a:ext cx="7776864" cy="6740307"/>
          </a:xfrm>
          <a:prstGeom prst="rect">
            <a:avLst/>
          </a:prstGeom>
          <a:noFill/>
        </p:spPr>
        <p:txBody>
          <a:bodyPr wrap="square" rtlCol="0">
            <a:spAutoFit/>
          </a:bodyPr>
          <a:lstStyle/>
          <a:p>
            <a:pPr algn="ctr"/>
            <a:r>
              <a:rPr lang="it-IT" b="1" dirty="0" smtClean="0">
                <a:solidFill>
                  <a:schemeClr val="accent6">
                    <a:lumMod val="50000"/>
                  </a:schemeClr>
                </a:solidFill>
              </a:rPr>
              <a:t>IL REGOLAMENTO URBANISTICO: LE LINEE </a:t>
            </a:r>
            <a:r>
              <a:rPr lang="it-IT" b="1" dirty="0" smtClean="0">
                <a:solidFill>
                  <a:schemeClr val="accent6">
                    <a:lumMod val="50000"/>
                  </a:schemeClr>
                </a:solidFill>
              </a:rPr>
              <a:t>GUIDA</a:t>
            </a:r>
            <a:endParaRPr lang="it-IT" dirty="0" smtClean="0">
              <a:solidFill>
                <a:schemeClr val="accent6">
                  <a:lumMod val="50000"/>
                </a:schemeClr>
              </a:solidFill>
            </a:endParaRPr>
          </a:p>
          <a:p>
            <a:pPr algn="just"/>
            <a:endParaRPr lang="it-IT" dirty="0" smtClean="0">
              <a:solidFill>
                <a:schemeClr val="accent6">
                  <a:lumMod val="50000"/>
                </a:schemeClr>
              </a:solidFill>
            </a:endParaRPr>
          </a:p>
          <a:p>
            <a:pPr algn="just"/>
            <a:r>
              <a:rPr lang="it-IT" dirty="0" smtClean="0">
                <a:solidFill>
                  <a:schemeClr val="accent6">
                    <a:lumMod val="50000"/>
                  </a:schemeClr>
                </a:solidFill>
              </a:rPr>
              <a:t>Nella </a:t>
            </a:r>
            <a:r>
              <a:rPr lang="it-IT" b="1" dirty="0" smtClean="0">
                <a:solidFill>
                  <a:schemeClr val="accent6">
                    <a:lumMod val="50000"/>
                  </a:schemeClr>
                </a:solidFill>
              </a:rPr>
              <a:t>componente finalizzata alla realizzazione delle azioni di trasformazione </a:t>
            </a:r>
            <a:r>
              <a:rPr lang="it-IT" dirty="0" smtClean="0">
                <a:solidFill>
                  <a:schemeClr val="accent6">
                    <a:lumMod val="50000"/>
                  </a:schemeClr>
                </a:solidFill>
              </a:rPr>
              <a:t>si trovano:</a:t>
            </a:r>
          </a:p>
          <a:p>
            <a:pPr algn="just">
              <a:buFont typeface="Wingdings" pitchFamily="2" charset="2"/>
              <a:buChar char="q"/>
            </a:pPr>
            <a:r>
              <a:rPr lang="it-IT" dirty="0" smtClean="0">
                <a:solidFill>
                  <a:schemeClr val="accent6">
                    <a:lumMod val="50000"/>
                  </a:schemeClr>
                </a:solidFill>
              </a:rPr>
              <a:t>   la disciplina dei servizi e delle dotazioni territoriali</a:t>
            </a:r>
            <a:r>
              <a:rPr lang="it-IT" dirty="0" smtClean="0">
                <a:solidFill>
                  <a:schemeClr val="accent6">
                    <a:lumMod val="50000"/>
                  </a:schemeClr>
                </a:solidFill>
              </a:rPr>
              <a:t>;</a:t>
            </a:r>
          </a:p>
          <a:p>
            <a:pPr algn="just">
              <a:buFont typeface="Wingdings" pitchFamily="2" charset="2"/>
              <a:buChar char="q"/>
            </a:pPr>
            <a:r>
              <a:rPr lang="it-IT" dirty="0" smtClean="0">
                <a:solidFill>
                  <a:schemeClr val="accent6">
                    <a:lumMod val="50000"/>
                  </a:schemeClr>
                </a:solidFill>
              </a:rPr>
              <a:t> </a:t>
            </a:r>
            <a:r>
              <a:rPr lang="it-IT" dirty="0" smtClean="0">
                <a:solidFill>
                  <a:schemeClr val="accent6">
                    <a:lumMod val="50000"/>
                  </a:schemeClr>
                </a:solidFill>
              </a:rPr>
              <a:t>  la disciplina della rete della mobilità;</a:t>
            </a:r>
            <a:endParaRPr lang="it-IT" dirty="0" smtClean="0">
              <a:solidFill>
                <a:schemeClr val="accent6">
                  <a:lumMod val="50000"/>
                </a:schemeClr>
              </a:solidFill>
            </a:endParaRPr>
          </a:p>
          <a:p>
            <a:pPr algn="just">
              <a:buFont typeface="Wingdings" pitchFamily="2" charset="2"/>
              <a:buChar char="q"/>
            </a:pPr>
            <a:r>
              <a:rPr lang="it-IT" dirty="0" smtClean="0">
                <a:solidFill>
                  <a:schemeClr val="accent6">
                    <a:lumMod val="50000"/>
                  </a:schemeClr>
                </a:solidFill>
              </a:rPr>
              <a:t>   la disciplina delle trasformazioni e delle aree produttive.</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La </a:t>
            </a:r>
            <a:r>
              <a:rPr lang="it-IT" b="1" dirty="0" smtClean="0">
                <a:solidFill>
                  <a:schemeClr val="accent6">
                    <a:lumMod val="50000"/>
                  </a:schemeClr>
                </a:solidFill>
              </a:rPr>
              <a:t>disciplina dei servizi e delle dotazioni territoriali </a:t>
            </a:r>
            <a:r>
              <a:rPr lang="it-IT" dirty="0" smtClean="0">
                <a:solidFill>
                  <a:schemeClr val="accent6">
                    <a:lumMod val="50000"/>
                  </a:schemeClr>
                </a:solidFill>
              </a:rPr>
              <a:t>detta regole per la progettazione e realizzazione pubblica  delle azioni attuative della strategia del Piano Strutturale, con effetti territoriali, ambientali, </a:t>
            </a:r>
            <a:r>
              <a:rPr lang="it-IT" dirty="0" smtClean="0">
                <a:solidFill>
                  <a:schemeClr val="accent6">
                    <a:lumMod val="50000"/>
                  </a:schemeClr>
                </a:solidFill>
              </a:rPr>
              <a:t>paesaggistici, comprendenti </a:t>
            </a:r>
            <a:r>
              <a:rPr lang="it-IT" dirty="0" smtClean="0">
                <a:solidFill>
                  <a:schemeClr val="accent6">
                    <a:lumMod val="50000"/>
                  </a:schemeClr>
                </a:solidFill>
              </a:rPr>
              <a:t>le attrezzature pubbliche e di interesse </a:t>
            </a:r>
            <a:r>
              <a:rPr lang="it-IT" dirty="0" smtClean="0">
                <a:solidFill>
                  <a:schemeClr val="accent6">
                    <a:lumMod val="50000"/>
                  </a:schemeClr>
                </a:solidFill>
              </a:rPr>
              <a:t>collettivo.</a:t>
            </a:r>
          </a:p>
          <a:p>
            <a:pPr algn="just"/>
            <a:r>
              <a:rPr lang="it-IT" dirty="0" smtClean="0">
                <a:solidFill>
                  <a:schemeClr val="accent6">
                    <a:lumMod val="50000"/>
                  </a:schemeClr>
                </a:solidFill>
              </a:rPr>
              <a:t>L</a:t>
            </a:r>
            <a:r>
              <a:rPr lang="it-IT" dirty="0" smtClean="0">
                <a:solidFill>
                  <a:schemeClr val="accent6">
                    <a:lumMod val="50000"/>
                  </a:schemeClr>
                </a:solidFill>
              </a:rPr>
              <a:t>a </a:t>
            </a:r>
            <a:r>
              <a:rPr lang="it-IT" b="1" dirty="0" smtClean="0">
                <a:solidFill>
                  <a:schemeClr val="accent6">
                    <a:lumMod val="50000"/>
                  </a:schemeClr>
                </a:solidFill>
              </a:rPr>
              <a:t>disciplina della rete della infrastrutture </a:t>
            </a:r>
            <a:r>
              <a:rPr lang="it-IT" b="1" dirty="0" smtClean="0">
                <a:solidFill>
                  <a:schemeClr val="accent6">
                    <a:lumMod val="50000"/>
                  </a:schemeClr>
                </a:solidFill>
              </a:rPr>
              <a:t>del</a:t>
            </a:r>
            <a:r>
              <a:rPr lang="it-IT" b="1" dirty="0" smtClean="0">
                <a:solidFill>
                  <a:schemeClr val="accent6">
                    <a:lumMod val="50000"/>
                  </a:schemeClr>
                </a:solidFill>
              </a:rPr>
              <a:t>la mobilità</a:t>
            </a:r>
            <a:r>
              <a:rPr lang="it-IT" dirty="0" smtClean="0">
                <a:solidFill>
                  <a:schemeClr val="accent6">
                    <a:lumMod val="50000"/>
                  </a:schemeClr>
                </a:solidFill>
              </a:rPr>
              <a:t>, analogamente, detta le proprie regole per la manutenzione e </a:t>
            </a:r>
            <a:r>
              <a:rPr lang="it-IT" dirty="0" smtClean="0">
                <a:solidFill>
                  <a:schemeClr val="accent6">
                    <a:lumMod val="50000"/>
                  </a:schemeClr>
                </a:solidFill>
              </a:rPr>
              <a:t>la realizzazione di aree e infrastrutture al servizio della mobilità.</a:t>
            </a:r>
          </a:p>
          <a:p>
            <a:pPr algn="just"/>
            <a:r>
              <a:rPr lang="it-IT" dirty="0" smtClean="0">
                <a:solidFill>
                  <a:schemeClr val="accent6">
                    <a:lumMod val="50000"/>
                  </a:schemeClr>
                </a:solidFill>
              </a:rPr>
              <a:t>Qui </a:t>
            </a:r>
            <a:r>
              <a:rPr lang="it-IT" dirty="0" smtClean="0">
                <a:solidFill>
                  <a:schemeClr val="accent6">
                    <a:lumMod val="50000"/>
                  </a:schemeClr>
                </a:solidFill>
              </a:rPr>
              <a:t>si costruisce il piano pubblico, base sulla quale inserire i progetti privati, che concorrono alla sua realizzazione.</a:t>
            </a:r>
          </a:p>
          <a:p>
            <a:pPr algn="just"/>
            <a:r>
              <a:rPr lang="it-IT" dirty="0" smtClean="0">
                <a:solidFill>
                  <a:schemeClr val="accent6">
                    <a:lumMod val="50000"/>
                  </a:schemeClr>
                </a:solidFill>
              </a:rPr>
              <a:t>La </a:t>
            </a:r>
            <a:r>
              <a:rPr lang="it-IT" b="1" dirty="0" smtClean="0">
                <a:solidFill>
                  <a:schemeClr val="accent6">
                    <a:lumMod val="50000"/>
                  </a:schemeClr>
                </a:solidFill>
              </a:rPr>
              <a:t>disciplina delle trasformazioni e delle aree produttive </a:t>
            </a:r>
            <a:r>
              <a:rPr lang="it-IT" dirty="0" smtClean="0">
                <a:solidFill>
                  <a:schemeClr val="accent6">
                    <a:lumMod val="50000"/>
                  </a:schemeClr>
                </a:solidFill>
              </a:rPr>
              <a:t>comprende le aree di nuova previsione suddivise in aree di </a:t>
            </a:r>
            <a:r>
              <a:rPr lang="it-IT" dirty="0" smtClean="0">
                <a:solidFill>
                  <a:schemeClr val="accent6">
                    <a:lumMod val="50000"/>
                  </a:schemeClr>
                </a:solidFill>
              </a:rPr>
              <a:t>nuova edificazione e </a:t>
            </a:r>
            <a:r>
              <a:rPr lang="it-IT" dirty="0" smtClean="0">
                <a:solidFill>
                  <a:schemeClr val="accent6">
                    <a:lumMod val="50000"/>
                  </a:schemeClr>
                </a:solidFill>
              </a:rPr>
              <a:t>compensazione residenziali, produttive e turistico ricettive con una propria articolazione delle previsioni (ambiti della trasformazione, viabilità e percorsi, parcheggi ed aree per la sosta, verde pubblico e piazze, spazi per l'istruzione, ambiti per l'edilizia residenziale pubblica, orti urbani, rimboschimenti e cinture verdi di ambientazione).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36</a:t>
            </a:fld>
            <a:endParaRPr lang="it-IT" sz="1200" dirty="0">
              <a:latin typeface="Book Antiqua" pitchFamily="18" charset="0"/>
            </a:endParaRPr>
          </a:p>
        </p:txBody>
      </p:sp>
      <p:sp>
        <p:nvSpPr>
          <p:cNvPr id="6" name="CasellaDiTesto 5"/>
          <p:cNvSpPr txBox="1"/>
          <p:nvPr/>
        </p:nvSpPr>
        <p:spPr>
          <a:xfrm>
            <a:off x="971600" y="260648"/>
            <a:ext cx="7776864" cy="5909310"/>
          </a:xfrm>
          <a:prstGeom prst="rect">
            <a:avLst/>
          </a:prstGeom>
          <a:noFill/>
        </p:spPr>
        <p:txBody>
          <a:bodyPr wrap="square" rtlCol="0">
            <a:spAutoFit/>
          </a:bodyPr>
          <a:lstStyle/>
          <a:p>
            <a:pPr algn="ctr"/>
            <a:r>
              <a:rPr lang="it-IT" b="1" dirty="0" smtClean="0">
                <a:solidFill>
                  <a:schemeClr val="accent6">
                    <a:lumMod val="50000"/>
                  </a:schemeClr>
                </a:solidFill>
              </a:rPr>
              <a:t>IL REGOLAMENTO URBANISTICO: LE LINEE GUIDA</a:t>
            </a:r>
          </a:p>
          <a:p>
            <a:pPr algn="ctr"/>
            <a:endParaRPr lang="it-IT" b="1" dirty="0" smtClean="0">
              <a:solidFill>
                <a:schemeClr val="accent6">
                  <a:lumMod val="50000"/>
                </a:schemeClr>
              </a:solidFill>
            </a:endParaRPr>
          </a:p>
          <a:p>
            <a:pPr algn="ctr"/>
            <a:endParaRPr lang="it-IT" b="1" dirty="0" smtClean="0">
              <a:solidFill>
                <a:schemeClr val="accent6">
                  <a:lumMod val="50000"/>
                </a:schemeClr>
              </a:solidFill>
            </a:endParaRPr>
          </a:p>
          <a:p>
            <a:pPr algn="ctr"/>
            <a:r>
              <a:rPr lang="it-IT" b="1" dirty="0" smtClean="0">
                <a:solidFill>
                  <a:schemeClr val="accent6">
                    <a:lumMod val="50000"/>
                  </a:schemeClr>
                </a:solidFill>
              </a:rPr>
              <a:t>LE PRIORITÀ DEL NUOVO REGOLAMENTO URBANISTICO COMUNALE</a:t>
            </a:r>
          </a:p>
          <a:p>
            <a:pPr algn="just"/>
            <a:r>
              <a:rPr lang="it-IT" dirty="0" smtClean="0">
                <a:solidFill>
                  <a:schemeClr val="accent6">
                    <a:lumMod val="50000"/>
                  </a:schemeClr>
                </a:solidFill>
              </a:rPr>
              <a:t>Il primo Regolamento Urbanistico Comunale attuerà le strategie e gli obiettivi già delineati dal Piano Strutturale ed in particolare:</a:t>
            </a:r>
          </a:p>
          <a:p>
            <a:pPr algn="just">
              <a:buFont typeface="Arial" pitchFamily="34" charset="0"/>
              <a:buChar char="•"/>
            </a:pPr>
            <a:r>
              <a:rPr lang="it-IT" dirty="0" smtClean="0">
                <a:solidFill>
                  <a:schemeClr val="accent6">
                    <a:lumMod val="50000"/>
                  </a:schemeClr>
                </a:solidFill>
              </a:rPr>
              <a:t>   </a:t>
            </a:r>
            <a:r>
              <a:rPr lang="it-IT" b="1" dirty="0" smtClean="0">
                <a:solidFill>
                  <a:schemeClr val="accent6">
                    <a:lumMod val="50000"/>
                  </a:schemeClr>
                </a:solidFill>
              </a:rPr>
              <a:t>AMBIENTE E PAESAGGIO </a:t>
            </a:r>
            <a:r>
              <a:rPr lang="it-IT" dirty="0" smtClean="0">
                <a:solidFill>
                  <a:schemeClr val="accent6">
                    <a:lumMod val="50000"/>
                  </a:schemeClr>
                </a:solidFill>
              </a:rPr>
              <a:t>(A) La tutela “attiva” dell’ambiente e del paesaggio locale, quale opportunità di valorizzazione delle risorse territoriali e strumento di sviluppo (sostenibile). </a:t>
            </a:r>
          </a:p>
          <a:p>
            <a:pPr algn="just">
              <a:buFont typeface="Arial" pitchFamily="34" charset="0"/>
              <a:buChar char="•"/>
            </a:pPr>
            <a:r>
              <a:rPr lang="it-IT" dirty="0" smtClean="0">
                <a:solidFill>
                  <a:schemeClr val="accent6">
                    <a:lumMod val="50000"/>
                  </a:schemeClr>
                </a:solidFill>
              </a:rPr>
              <a:t>   </a:t>
            </a:r>
            <a:r>
              <a:rPr lang="it-IT" b="1" dirty="0" smtClean="0">
                <a:solidFill>
                  <a:schemeClr val="accent6">
                    <a:lumMod val="50000"/>
                  </a:schemeClr>
                </a:solidFill>
              </a:rPr>
              <a:t>IDENTITA’ E RIGENERAZIONE URBANA </a:t>
            </a:r>
            <a:r>
              <a:rPr lang="it-IT" dirty="0" smtClean="0">
                <a:solidFill>
                  <a:schemeClr val="accent6">
                    <a:lumMod val="50000"/>
                  </a:schemeClr>
                </a:solidFill>
              </a:rPr>
              <a:t>(B) La rigenerazione urbana, il contenimento del consumo di suolo e il miglioramento delle “prestazioni verdi” degli insediamenti. </a:t>
            </a:r>
          </a:p>
          <a:p>
            <a:pPr algn="just">
              <a:buFont typeface="Arial" pitchFamily="34" charset="0"/>
              <a:buChar char="•"/>
            </a:pPr>
            <a:r>
              <a:rPr lang="it-IT" dirty="0" smtClean="0">
                <a:solidFill>
                  <a:schemeClr val="accent6">
                    <a:lumMod val="50000"/>
                  </a:schemeClr>
                </a:solidFill>
              </a:rPr>
              <a:t>   </a:t>
            </a:r>
            <a:r>
              <a:rPr lang="it-IT" b="1" dirty="0" smtClean="0">
                <a:solidFill>
                  <a:schemeClr val="accent6">
                    <a:lumMod val="50000"/>
                  </a:schemeClr>
                </a:solidFill>
              </a:rPr>
              <a:t>QUALITA’ ED ECO-EFFICIENZA </a:t>
            </a:r>
            <a:r>
              <a:rPr lang="it-IT" dirty="0" smtClean="0">
                <a:solidFill>
                  <a:schemeClr val="accent6">
                    <a:lumMod val="50000"/>
                  </a:schemeClr>
                </a:solidFill>
              </a:rPr>
              <a:t>(C) La qualità dei contesti urbani, l’incremento delle prestazioni e dei servizi urbani con il miglioramento complessivo dell’eco-efficienza degli insediamenti. Tale strategia è conseguibile anche mediante la declinazione operativa di obiettivi generali quali l’introduzione dei principi di perequazione urbanistica, compensazione e mitigazione.</a:t>
            </a:r>
          </a:p>
          <a:p>
            <a:pPr algn="just">
              <a:buFont typeface="Arial" pitchFamily="34" charset="0"/>
              <a:buChar char="•"/>
            </a:pPr>
            <a:r>
              <a:rPr lang="it-IT" dirty="0" smtClean="0">
                <a:solidFill>
                  <a:schemeClr val="accent6">
                    <a:lumMod val="50000"/>
                  </a:schemeClr>
                </a:solidFill>
              </a:rPr>
              <a:t>   </a:t>
            </a:r>
            <a:r>
              <a:rPr lang="it-IT" b="1" dirty="0" smtClean="0">
                <a:solidFill>
                  <a:schemeClr val="accent6">
                    <a:lumMod val="50000"/>
                  </a:schemeClr>
                </a:solidFill>
              </a:rPr>
              <a:t>CAPACITA’ E ACCESSIBILITA</a:t>
            </a:r>
            <a:r>
              <a:rPr lang="it-IT" dirty="0" smtClean="0">
                <a:solidFill>
                  <a:schemeClr val="accent6">
                    <a:lumMod val="50000"/>
                  </a:schemeClr>
                </a:solidFill>
              </a:rPr>
              <a:t>’ (D) La realizzazione di un’efficiente, integrata e solidale «rete diffusa di possibilità e opportunità» a servizio della comunità (dotazioni territoriali).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37</a:t>
            </a:fld>
            <a:endParaRPr lang="it-IT" sz="1200" dirty="0">
              <a:latin typeface="Book Antiqua" pitchFamily="18" charset="0"/>
            </a:endParaRPr>
          </a:p>
        </p:txBody>
      </p:sp>
      <p:sp>
        <p:nvSpPr>
          <p:cNvPr id="6" name="CasellaDiTesto 5"/>
          <p:cNvSpPr txBox="1"/>
          <p:nvPr/>
        </p:nvSpPr>
        <p:spPr>
          <a:xfrm>
            <a:off x="971600" y="260648"/>
            <a:ext cx="7776864" cy="5632311"/>
          </a:xfrm>
          <a:prstGeom prst="rect">
            <a:avLst/>
          </a:prstGeom>
          <a:noFill/>
        </p:spPr>
        <p:txBody>
          <a:bodyPr wrap="square" rtlCol="0">
            <a:spAutoFit/>
          </a:bodyPr>
          <a:lstStyle/>
          <a:p>
            <a:pPr algn="ctr"/>
            <a:r>
              <a:rPr lang="it-IT" b="1" dirty="0" smtClean="0">
                <a:solidFill>
                  <a:schemeClr val="accent6">
                    <a:lumMod val="50000"/>
                  </a:schemeClr>
                </a:solidFill>
              </a:rPr>
              <a:t>IL REGOLAMENTO URBANISTICO: LE LINEE GUIDA</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Le priorità del Nuovo Regolamento Urbanistico, già obiettivi fondamentali del P.S., saranno quelle di garantire una </a:t>
            </a:r>
            <a:r>
              <a:rPr lang="it-IT" dirty="0" smtClean="0">
                <a:solidFill>
                  <a:schemeClr val="accent6">
                    <a:lumMod val="50000"/>
                  </a:schemeClr>
                </a:solidFill>
              </a:rPr>
              <a:t>buona qualità </a:t>
            </a:r>
            <a:r>
              <a:rPr lang="it-IT" dirty="0" smtClean="0">
                <a:solidFill>
                  <a:schemeClr val="accent6">
                    <a:lumMod val="50000"/>
                  </a:schemeClr>
                </a:solidFill>
              </a:rPr>
              <a:t>della vita nei centri in cui si articola il territorio comunale, qualità determinata soprattutto dalle infrastrutture e dai servizi offerti, assicurando il </a:t>
            </a:r>
            <a:r>
              <a:rPr lang="it-IT" dirty="0" smtClean="0">
                <a:solidFill>
                  <a:schemeClr val="accent6">
                    <a:lumMod val="50000"/>
                  </a:schemeClr>
                </a:solidFill>
              </a:rPr>
              <a:t>consolidamento, il </a:t>
            </a:r>
            <a:r>
              <a:rPr lang="it-IT" dirty="0" smtClean="0">
                <a:solidFill>
                  <a:schemeClr val="accent6">
                    <a:lumMod val="50000"/>
                  </a:schemeClr>
                </a:solidFill>
              </a:rPr>
              <a:t>mantenimento </a:t>
            </a:r>
            <a:r>
              <a:rPr lang="it-IT" dirty="0" smtClean="0">
                <a:solidFill>
                  <a:schemeClr val="accent6">
                    <a:lumMod val="50000"/>
                  </a:schemeClr>
                </a:solidFill>
              </a:rPr>
              <a:t>e la migliore distribuzione di </a:t>
            </a:r>
            <a:r>
              <a:rPr lang="it-IT" dirty="0" smtClean="0">
                <a:solidFill>
                  <a:schemeClr val="accent6">
                    <a:lumMod val="50000"/>
                  </a:schemeClr>
                </a:solidFill>
              </a:rPr>
              <a:t>dotazione di </a:t>
            </a:r>
            <a:r>
              <a:rPr lang="it-IT" dirty="0" err="1" smtClean="0">
                <a:solidFill>
                  <a:schemeClr val="accent6">
                    <a:lumMod val="50000"/>
                  </a:schemeClr>
                </a:solidFill>
              </a:rPr>
              <a:t>standards</a:t>
            </a:r>
            <a:r>
              <a:rPr lang="it-IT" dirty="0" smtClean="0">
                <a:solidFill>
                  <a:schemeClr val="accent6">
                    <a:lumMod val="50000"/>
                  </a:schemeClr>
                </a:solidFill>
              </a:rPr>
              <a:t> che, </a:t>
            </a:r>
            <a:r>
              <a:rPr lang="it-IT" dirty="0" smtClean="0">
                <a:solidFill>
                  <a:schemeClr val="accent6">
                    <a:lumMod val="50000"/>
                  </a:schemeClr>
                </a:solidFill>
              </a:rPr>
              <a:t>già </a:t>
            </a:r>
            <a:r>
              <a:rPr lang="it-IT" dirty="0" smtClean="0">
                <a:solidFill>
                  <a:schemeClr val="accent6">
                    <a:lumMod val="50000"/>
                  </a:schemeClr>
                </a:solidFill>
              </a:rPr>
              <a:t>oggi, </a:t>
            </a:r>
            <a:r>
              <a:rPr lang="it-IT" dirty="0" smtClean="0">
                <a:solidFill>
                  <a:schemeClr val="accent6">
                    <a:lumMod val="50000"/>
                  </a:schemeClr>
                </a:solidFill>
              </a:rPr>
              <a:t>risulta superiore ai minimi di legge, </a:t>
            </a:r>
            <a:r>
              <a:rPr lang="it-IT" dirty="0" smtClean="0">
                <a:solidFill>
                  <a:schemeClr val="accent6">
                    <a:lumMod val="50000"/>
                  </a:schemeClr>
                </a:solidFill>
              </a:rPr>
              <a:t>perseguendo </a:t>
            </a:r>
            <a:r>
              <a:rPr lang="it-IT" dirty="0" smtClean="0">
                <a:solidFill>
                  <a:schemeClr val="accent6">
                    <a:lumMod val="50000"/>
                  </a:schemeClr>
                </a:solidFill>
              </a:rPr>
              <a:t>la riqualificazione  ed il miglioramento prestazionale delle attrezzature, da attuare anche attraverso i meccanismi della perequazione urbanistica e della compensazione con particolare attenzione:</a:t>
            </a:r>
          </a:p>
          <a:p>
            <a:pPr algn="just">
              <a:buFont typeface="Arial" pitchFamily="34" charset="0"/>
              <a:buChar char="•"/>
            </a:pPr>
            <a:r>
              <a:rPr lang="it-IT" dirty="0" smtClean="0">
                <a:solidFill>
                  <a:schemeClr val="accent6">
                    <a:lumMod val="50000"/>
                  </a:schemeClr>
                </a:solidFill>
              </a:rPr>
              <a:t>   Alla </a:t>
            </a:r>
            <a:r>
              <a:rPr lang="it-IT" b="1" dirty="0" smtClean="0">
                <a:solidFill>
                  <a:schemeClr val="accent6">
                    <a:lumMod val="50000"/>
                  </a:schemeClr>
                </a:solidFill>
              </a:rPr>
              <a:t>valorizzazione e razionalizzazione</a:t>
            </a:r>
            <a:r>
              <a:rPr lang="it-IT" dirty="0" smtClean="0">
                <a:solidFill>
                  <a:schemeClr val="accent6">
                    <a:lumMod val="50000"/>
                  </a:schemeClr>
                </a:solidFill>
              </a:rPr>
              <a:t>, con il conseguente miglioramento qualitativo, </a:t>
            </a:r>
            <a:r>
              <a:rPr lang="it-IT" b="1" dirty="0" smtClean="0">
                <a:solidFill>
                  <a:schemeClr val="accent6">
                    <a:lumMod val="50000"/>
                  </a:schemeClr>
                </a:solidFill>
              </a:rPr>
              <a:t>degli spazi destinati </a:t>
            </a:r>
            <a:r>
              <a:rPr lang="it-IT" b="1" dirty="0" smtClean="0">
                <a:solidFill>
                  <a:schemeClr val="accent6">
                    <a:lumMod val="50000"/>
                  </a:schemeClr>
                </a:solidFill>
              </a:rPr>
              <a:t>all'istruzione </a:t>
            </a:r>
            <a:r>
              <a:rPr lang="it-IT" dirty="0" smtClean="0">
                <a:solidFill>
                  <a:schemeClr val="accent6">
                    <a:lumMod val="50000"/>
                  </a:schemeClr>
                </a:solidFill>
              </a:rPr>
              <a:t>(</a:t>
            </a:r>
            <a:r>
              <a:rPr lang="it-IT" dirty="0" smtClean="0">
                <a:solidFill>
                  <a:schemeClr val="accent6">
                    <a:lumMod val="50000"/>
                  </a:schemeClr>
                </a:solidFill>
              </a:rPr>
              <a:t>nuova scuola primaria a Fornacette e nuova scuola dell'infanzia e primaria a Calcinaia);</a:t>
            </a:r>
          </a:p>
          <a:p>
            <a:pPr algn="just">
              <a:buFont typeface="Arial" pitchFamily="34" charset="0"/>
              <a:buChar char="•"/>
            </a:pPr>
            <a:r>
              <a:rPr lang="it-IT" dirty="0" smtClean="0">
                <a:solidFill>
                  <a:schemeClr val="accent6">
                    <a:lumMod val="50000"/>
                  </a:schemeClr>
                </a:solidFill>
              </a:rPr>
              <a:t>   All'</a:t>
            </a:r>
            <a:r>
              <a:rPr lang="it-IT" b="1" dirty="0" smtClean="0">
                <a:solidFill>
                  <a:schemeClr val="accent6">
                    <a:lumMod val="50000"/>
                  </a:schemeClr>
                </a:solidFill>
              </a:rPr>
              <a:t>adeguamento ed incremento degli spazi a verde </a:t>
            </a:r>
            <a:r>
              <a:rPr lang="it-IT" dirty="0" smtClean="0">
                <a:solidFill>
                  <a:schemeClr val="accent6">
                    <a:lumMod val="50000"/>
                  </a:schemeClr>
                </a:solidFill>
              </a:rPr>
              <a:t>con particolare riguardo a quelli dedicati allo sport e tempo </a:t>
            </a:r>
            <a:r>
              <a:rPr lang="it-IT" dirty="0" smtClean="0">
                <a:solidFill>
                  <a:schemeClr val="accent6">
                    <a:lumMod val="50000"/>
                  </a:schemeClr>
                </a:solidFill>
              </a:rPr>
              <a:t>libero (</a:t>
            </a:r>
            <a:r>
              <a:rPr lang="it-IT" dirty="0" smtClean="0">
                <a:solidFill>
                  <a:schemeClr val="accent6">
                    <a:lumMod val="50000"/>
                  </a:schemeClr>
                </a:solidFill>
              </a:rPr>
              <a:t>ampliamento polo sportivo a Fornacette);</a:t>
            </a:r>
          </a:p>
          <a:p>
            <a:pPr algn="just">
              <a:buFont typeface="Arial" pitchFamily="34" charset="0"/>
              <a:buChar char="•"/>
            </a:pPr>
            <a:r>
              <a:rPr lang="it-IT" dirty="0" smtClean="0">
                <a:solidFill>
                  <a:schemeClr val="accent6">
                    <a:lumMod val="50000"/>
                  </a:schemeClr>
                </a:solidFill>
              </a:rPr>
              <a:t>   All'</a:t>
            </a:r>
            <a:r>
              <a:rPr lang="it-IT" b="1" dirty="0" smtClean="0">
                <a:solidFill>
                  <a:schemeClr val="accent6">
                    <a:lumMod val="50000"/>
                  </a:schemeClr>
                </a:solidFill>
              </a:rPr>
              <a:t>adeguamento ed il miglioramento</a:t>
            </a:r>
            <a:r>
              <a:rPr lang="it-IT" dirty="0" smtClean="0">
                <a:solidFill>
                  <a:schemeClr val="accent6">
                    <a:lumMod val="50000"/>
                  </a:schemeClr>
                </a:solidFill>
              </a:rPr>
              <a:t> qualitativo degli spazi destinati ad </a:t>
            </a:r>
            <a:r>
              <a:rPr lang="it-IT" b="1" dirty="0" smtClean="0">
                <a:solidFill>
                  <a:schemeClr val="accent6">
                    <a:lumMod val="50000"/>
                  </a:schemeClr>
                </a:solidFill>
              </a:rPr>
              <a:t>attrezzature generali</a:t>
            </a:r>
            <a:r>
              <a:rPr lang="it-IT" dirty="0" smtClean="0">
                <a:solidFill>
                  <a:schemeClr val="accent6">
                    <a:lumMod val="50000"/>
                  </a:schemeClr>
                </a:solidFill>
              </a:rPr>
              <a:t>, ad infrastrutture pedonali, ciclabili e carrabili; </a:t>
            </a:r>
          </a:p>
          <a:p>
            <a:pPr algn="just">
              <a:buFont typeface="Arial" pitchFamily="34" charset="0"/>
              <a:buChar char="•"/>
            </a:pPr>
            <a:r>
              <a:rPr lang="it-IT" dirty="0" smtClean="0">
                <a:solidFill>
                  <a:schemeClr val="accent6">
                    <a:lumMod val="50000"/>
                  </a:schemeClr>
                </a:solidFill>
              </a:rPr>
              <a:t>   Al </a:t>
            </a:r>
            <a:r>
              <a:rPr lang="it-IT" b="1" dirty="0" smtClean="0">
                <a:solidFill>
                  <a:schemeClr val="accent6">
                    <a:lumMod val="50000"/>
                  </a:schemeClr>
                </a:solidFill>
              </a:rPr>
              <a:t>potenziamento e l'incremento degli spazi destinati a parcheggi </a:t>
            </a:r>
            <a:r>
              <a:rPr lang="it-IT" dirty="0" smtClean="0">
                <a:solidFill>
                  <a:schemeClr val="accent6">
                    <a:lumMod val="50000"/>
                  </a:schemeClr>
                </a:solidFill>
              </a:rPr>
              <a:t>nell'ambito degli obiettivi assegnati a tutte le UTOE e per l'Intero territorio </a:t>
            </a:r>
            <a:r>
              <a:rPr lang="it-IT" dirty="0" smtClean="0">
                <a:solidFill>
                  <a:schemeClr val="accent6">
                    <a:lumMod val="50000"/>
                  </a:schemeClr>
                </a:solidFill>
              </a:rPr>
              <a:t>comunale (Sardina</a:t>
            </a:r>
            <a:r>
              <a:rPr lang="it-IT" dirty="0" smtClean="0">
                <a:solidFill>
                  <a:schemeClr val="accent6">
                    <a:lumMod val="50000"/>
                  </a:schemeClr>
                </a:solidFill>
              </a:rPr>
              <a:t>, Oltrarno  e Fornacette in particolare).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38</a:t>
            </a:fld>
            <a:endParaRPr lang="it-IT" sz="1200" dirty="0">
              <a:latin typeface="Book Antiqua" pitchFamily="18" charset="0"/>
            </a:endParaRPr>
          </a:p>
        </p:txBody>
      </p:sp>
      <p:sp>
        <p:nvSpPr>
          <p:cNvPr id="6" name="CasellaDiTesto 5"/>
          <p:cNvSpPr txBox="1"/>
          <p:nvPr/>
        </p:nvSpPr>
        <p:spPr>
          <a:xfrm>
            <a:off x="971600" y="260648"/>
            <a:ext cx="7776864" cy="5078313"/>
          </a:xfrm>
          <a:prstGeom prst="rect">
            <a:avLst/>
          </a:prstGeom>
          <a:noFill/>
        </p:spPr>
        <p:txBody>
          <a:bodyPr wrap="square" rtlCol="0">
            <a:spAutoFit/>
          </a:bodyPr>
          <a:lstStyle/>
          <a:p>
            <a:pPr algn="ctr"/>
            <a:r>
              <a:rPr lang="it-IT" b="1" dirty="0" smtClean="0">
                <a:solidFill>
                  <a:schemeClr val="accent6">
                    <a:lumMod val="50000"/>
                  </a:schemeClr>
                </a:solidFill>
              </a:rPr>
              <a:t>IL REGOLAMENTO URBANISTICO: LE LINEE GUIDA</a:t>
            </a:r>
          </a:p>
          <a:p>
            <a:pPr algn="just"/>
            <a:endParaRPr lang="it-IT" dirty="0" smtClean="0">
              <a:solidFill>
                <a:schemeClr val="accent6">
                  <a:lumMod val="50000"/>
                </a:schemeClr>
              </a:solidFill>
            </a:endParaRPr>
          </a:p>
          <a:p>
            <a:pPr algn="just"/>
            <a:r>
              <a:rPr lang="it-IT" dirty="0" smtClean="0">
                <a:solidFill>
                  <a:schemeClr val="accent6">
                    <a:lumMod val="50000"/>
                  </a:schemeClr>
                </a:solidFill>
              </a:rPr>
              <a:t>Ed inoltre</a:t>
            </a:r>
            <a:r>
              <a:rPr lang="it-IT" dirty="0" smtClean="0">
                <a:solidFill>
                  <a:schemeClr val="accent6">
                    <a:lumMod val="50000"/>
                  </a:schemeClr>
                </a:solidFill>
              </a:rPr>
              <a:t>:</a:t>
            </a:r>
          </a:p>
          <a:p>
            <a:pPr algn="just"/>
            <a:endParaRPr lang="it-IT" dirty="0" smtClean="0">
              <a:solidFill>
                <a:schemeClr val="accent6">
                  <a:lumMod val="50000"/>
                </a:schemeClr>
              </a:solidFill>
            </a:endParaRPr>
          </a:p>
          <a:p>
            <a:pPr algn="just">
              <a:buFont typeface="Wingdings" pitchFamily="2" charset="2"/>
              <a:buChar char="ü"/>
            </a:pPr>
            <a:r>
              <a:rPr lang="it-IT" dirty="0" smtClean="0">
                <a:solidFill>
                  <a:schemeClr val="accent6">
                    <a:lumMod val="50000"/>
                  </a:schemeClr>
                </a:solidFill>
              </a:rPr>
              <a:t>   riordino</a:t>
            </a:r>
            <a:r>
              <a:rPr lang="it-IT" dirty="0" smtClean="0">
                <a:solidFill>
                  <a:schemeClr val="accent6">
                    <a:lumMod val="50000"/>
                  </a:schemeClr>
                </a:solidFill>
              </a:rPr>
              <a:t>, dotazione di servizi e limitati incrementi nei nuclei all'interno delle UTOE ed in territorio rurale secondo le specifiche del Piano Strutturale</a:t>
            </a:r>
            <a:r>
              <a:rPr lang="it-IT" dirty="0" smtClean="0">
                <a:solidFill>
                  <a:schemeClr val="accent6">
                    <a:lumMod val="50000"/>
                  </a:schemeClr>
                </a:solidFill>
              </a:rPr>
              <a:t>;</a:t>
            </a:r>
          </a:p>
          <a:p>
            <a:pPr algn="just">
              <a:buFontTx/>
              <a:buChar char="-"/>
            </a:pPr>
            <a:endParaRPr lang="it-IT" dirty="0" smtClean="0">
              <a:solidFill>
                <a:schemeClr val="accent6">
                  <a:lumMod val="50000"/>
                </a:schemeClr>
              </a:solidFill>
            </a:endParaRPr>
          </a:p>
          <a:p>
            <a:pPr algn="just">
              <a:buFont typeface="Wingdings" pitchFamily="2" charset="2"/>
              <a:buChar char="ü"/>
            </a:pPr>
            <a:r>
              <a:rPr lang="it-IT" dirty="0" smtClean="0">
                <a:solidFill>
                  <a:schemeClr val="accent6">
                    <a:lumMod val="50000"/>
                  </a:schemeClr>
                </a:solidFill>
              </a:rPr>
              <a:t>   possibilità </a:t>
            </a:r>
            <a:r>
              <a:rPr lang="it-IT" dirty="0" smtClean="0">
                <a:solidFill>
                  <a:schemeClr val="accent6">
                    <a:lumMod val="50000"/>
                  </a:schemeClr>
                </a:solidFill>
              </a:rPr>
              <a:t>di sviluppo del commercio di vicinato e artigianato di servizio nei centri urbani</a:t>
            </a:r>
            <a:r>
              <a:rPr lang="it-IT" dirty="0" smtClean="0">
                <a:solidFill>
                  <a:schemeClr val="accent6">
                    <a:lumMod val="50000"/>
                  </a:schemeClr>
                </a:solidFill>
              </a:rPr>
              <a:t>;</a:t>
            </a:r>
          </a:p>
          <a:p>
            <a:pPr algn="just">
              <a:buFontTx/>
              <a:buChar char="-"/>
            </a:pPr>
            <a:endParaRPr lang="it-IT" dirty="0" smtClean="0">
              <a:solidFill>
                <a:schemeClr val="accent6">
                  <a:lumMod val="50000"/>
                </a:schemeClr>
              </a:solidFill>
            </a:endParaRPr>
          </a:p>
          <a:p>
            <a:pPr algn="just">
              <a:buFont typeface="Wingdings" pitchFamily="2" charset="2"/>
              <a:buChar char="ü"/>
            </a:pPr>
            <a:r>
              <a:rPr lang="it-IT" dirty="0" smtClean="0">
                <a:solidFill>
                  <a:schemeClr val="accent6">
                    <a:lumMod val="50000"/>
                  </a:schemeClr>
                </a:solidFill>
              </a:rPr>
              <a:t>   creazione </a:t>
            </a:r>
            <a:r>
              <a:rPr lang="it-IT" dirty="0" smtClean="0">
                <a:solidFill>
                  <a:schemeClr val="accent6">
                    <a:lumMod val="50000"/>
                  </a:schemeClr>
                </a:solidFill>
              </a:rPr>
              <a:t>di edilizia residenziale sociale anche diffusa in forma di quote di alloggi in affitto concordato; </a:t>
            </a:r>
            <a:endParaRPr lang="it-IT" dirty="0" smtClean="0">
              <a:solidFill>
                <a:schemeClr val="accent6">
                  <a:lumMod val="50000"/>
                </a:schemeClr>
              </a:solidFill>
            </a:endParaRPr>
          </a:p>
          <a:p>
            <a:pPr algn="just">
              <a:buFontTx/>
              <a:buChar char="-"/>
            </a:pPr>
            <a:endParaRPr lang="it-IT" dirty="0" smtClean="0">
              <a:solidFill>
                <a:schemeClr val="accent6">
                  <a:lumMod val="50000"/>
                </a:schemeClr>
              </a:solidFill>
            </a:endParaRPr>
          </a:p>
          <a:p>
            <a:pPr algn="just">
              <a:buFont typeface="Wingdings" pitchFamily="2" charset="2"/>
              <a:buChar char="ü"/>
            </a:pPr>
            <a:r>
              <a:rPr lang="it-IT" dirty="0" smtClean="0">
                <a:solidFill>
                  <a:schemeClr val="accent6">
                    <a:lumMod val="50000"/>
                  </a:schemeClr>
                </a:solidFill>
              </a:rPr>
              <a:t> </a:t>
            </a:r>
            <a:r>
              <a:rPr lang="it-IT" dirty="0" smtClean="0">
                <a:solidFill>
                  <a:schemeClr val="accent6">
                    <a:lumMod val="50000"/>
                  </a:schemeClr>
                </a:solidFill>
              </a:rPr>
              <a:t>  </a:t>
            </a:r>
            <a:r>
              <a:rPr lang="it-IT" dirty="0" smtClean="0">
                <a:solidFill>
                  <a:schemeClr val="accent6">
                    <a:lumMod val="50000"/>
                  </a:schemeClr>
                </a:solidFill>
              </a:rPr>
              <a:t>tutela </a:t>
            </a:r>
            <a:r>
              <a:rPr lang="it-IT" dirty="0" smtClean="0">
                <a:solidFill>
                  <a:schemeClr val="accent6">
                    <a:lumMod val="50000"/>
                  </a:schemeClr>
                </a:solidFill>
              </a:rPr>
              <a:t>nelle aree di pregio naturalistico e paesaggistico sia per la protezione del patrimonio collinare che per quello di </a:t>
            </a:r>
            <a:r>
              <a:rPr lang="it-IT" dirty="0" smtClean="0">
                <a:solidFill>
                  <a:schemeClr val="accent6">
                    <a:lumMod val="50000"/>
                  </a:schemeClr>
                </a:solidFill>
              </a:rPr>
              <a:t>pianura;</a:t>
            </a:r>
          </a:p>
          <a:p>
            <a:pPr algn="just">
              <a:buFontTx/>
              <a:buChar char="-"/>
            </a:pPr>
            <a:endParaRPr lang="it-IT" dirty="0" smtClean="0">
              <a:solidFill>
                <a:schemeClr val="accent6">
                  <a:lumMod val="50000"/>
                </a:schemeClr>
              </a:solidFill>
            </a:endParaRPr>
          </a:p>
          <a:p>
            <a:pPr algn="just">
              <a:buFont typeface="Wingdings" pitchFamily="2" charset="2"/>
              <a:buChar char="ü"/>
            </a:pPr>
            <a:r>
              <a:rPr lang="it-IT" dirty="0" smtClean="0">
                <a:solidFill>
                  <a:schemeClr val="accent6">
                    <a:lumMod val="50000"/>
                  </a:schemeClr>
                </a:solidFill>
              </a:rPr>
              <a:t>   maggiore possibilità di recuperare il patrimonio edilizio esistente sia in ambito urbano, che nel territorio aperto.</a:t>
            </a:r>
            <a:endParaRPr lang="it-IT" dirty="0" smtClean="0">
              <a:solidFill>
                <a:schemeClr val="accent6">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99592" y="404665"/>
            <a:ext cx="8064896" cy="2308324"/>
          </a:xfrm>
          <a:prstGeom prst="rect">
            <a:avLst/>
          </a:prstGeom>
          <a:noFill/>
        </p:spPr>
        <p:txBody>
          <a:bodyPr wrap="square" rtlCol="0">
            <a:spAutoFit/>
          </a:bodyPr>
          <a:lstStyle/>
          <a:p>
            <a:pPr algn="ctr"/>
            <a:r>
              <a:rPr lang="it-IT" b="1" dirty="0" smtClean="0">
                <a:solidFill>
                  <a:schemeClr val="accent6">
                    <a:lumMod val="50000"/>
                  </a:schemeClr>
                </a:solidFill>
              </a:rPr>
              <a:t>CALCINAIA TRA  PASSATO E  PRESENTE</a:t>
            </a:r>
          </a:p>
          <a:p>
            <a:pPr algn="just"/>
            <a:r>
              <a:rPr lang="it-IT" dirty="0" smtClean="0">
                <a:solidFill>
                  <a:schemeClr val="accent6">
                    <a:lumMod val="50000"/>
                  </a:schemeClr>
                </a:solidFill>
              </a:rPr>
              <a:t>Calcinaia è totalmente immersa nella Valdera, di cui costituisce un tassello centrale tra il Comune maggiore di Pontedera ed i Comuni limitrofi di Bientina, Santa Maria a Monte, Vicopisano e Cascina.</a:t>
            </a:r>
          </a:p>
          <a:p>
            <a:pPr algn="just"/>
            <a:r>
              <a:rPr lang="it-IT" dirty="0" smtClean="0">
                <a:solidFill>
                  <a:schemeClr val="accent6">
                    <a:lumMod val="50000"/>
                  </a:schemeClr>
                </a:solidFill>
              </a:rPr>
              <a:t>Come precedentemente accennato, l'Arno, nel suo corso attuale, segna il territorio e al tempo stesso conserva intatta la memoria del suo </a:t>
            </a:r>
            <a:r>
              <a:rPr lang="it-IT" dirty="0" err="1" smtClean="0">
                <a:solidFill>
                  <a:schemeClr val="accent6">
                    <a:lumMod val="50000"/>
                  </a:schemeClr>
                </a:solidFill>
              </a:rPr>
              <a:t>paleoalveo</a:t>
            </a:r>
            <a:r>
              <a:rPr lang="it-IT" dirty="0" smtClean="0">
                <a:solidFill>
                  <a:schemeClr val="accent6">
                    <a:lumMod val="50000"/>
                  </a:schemeClr>
                </a:solidFill>
              </a:rPr>
              <a:t>, che condivide con la vicina Bientina. Una parte </a:t>
            </a:r>
            <a:r>
              <a:rPr lang="it-IT" dirty="0" err="1" smtClean="0">
                <a:solidFill>
                  <a:schemeClr val="accent6">
                    <a:lumMod val="50000"/>
                  </a:schemeClr>
                </a:solidFill>
              </a:rPr>
              <a:t>forestata</a:t>
            </a:r>
            <a:r>
              <a:rPr lang="it-IT" dirty="0" smtClean="0">
                <a:solidFill>
                  <a:schemeClr val="accent6">
                    <a:lumMod val="50000"/>
                  </a:schemeClr>
                </a:solidFill>
              </a:rPr>
              <a:t>, le </a:t>
            </a:r>
            <a:r>
              <a:rPr lang="it-IT" dirty="0" err="1" smtClean="0">
                <a:solidFill>
                  <a:schemeClr val="accent6">
                    <a:lumMod val="50000"/>
                  </a:schemeClr>
                </a:solidFill>
              </a:rPr>
              <a:t>Cerbaie</a:t>
            </a:r>
            <a:r>
              <a:rPr lang="it-IT" dirty="0" smtClean="0">
                <a:solidFill>
                  <a:schemeClr val="accent6">
                    <a:lumMod val="50000"/>
                  </a:schemeClr>
                </a:solidFill>
              </a:rPr>
              <a:t>, testimonia una vasta area </a:t>
            </a:r>
            <a:r>
              <a:rPr lang="it-IT" dirty="0" err="1" smtClean="0">
                <a:solidFill>
                  <a:schemeClr val="accent6">
                    <a:lumMod val="50000"/>
                  </a:schemeClr>
                </a:solidFill>
              </a:rPr>
              <a:t>nuturalisticamente</a:t>
            </a:r>
            <a:r>
              <a:rPr lang="it-IT" dirty="0" smtClean="0">
                <a:solidFill>
                  <a:schemeClr val="accent6">
                    <a:lumMod val="50000"/>
                  </a:schemeClr>
                </a:solidFill>
              </a:rPr>
              <a:t> rilevante.</a:t>
            </a:r>
          </a:p>
        </p:txBody>
      </p:sp>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_dsc0569_thumb-1-2-1.jpg"/>
          <p:cNvPicPr>
            <a:picLocks noChangeAspect="1"/>
          </p:cNvPicPr>
          <p:nvPr/>
        </p:nvPicPr>
        <p:blipFill>
          <a:blip r:embed="rId3" cstate="print"/>
          <a:stretch>
            <a:fillRect/>
          </a:stretch>
        </p:blipFill>
        <p:spPr>
          <a:xfrm>
            <a:off x="1763688" y="2868885"/>
            <a:ext cx="5715000" cy="3800475"/>
          </a:xfrm>
          <a:prstGeom prst="rect">
            <a:avLst/>
          </a:prstGeom>
        </p:spPr>
      </p:pic>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4</a:t>
            </a:fld>
            <a:endParaRPr lang="it-IT" sz="1200" dirty="0">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99592" y="404665"/>
            <a:ext cx="8064896" cy="369332"/>
          </a:xfrm>
          <a:prstGeom prst="rect">
            <a:avLst/>
          </a:prstGeom>
          <a:noFill/>
        </p:spPr>
        <p:txBody>
          <a:bodyPr wrap="square" rtlCol="0">
            <a:spAutoFit/>
          </a:bodyPr>
          <a:lstStyle/>
          <a:p>
            <a:pPr algn="ctr"/>
            <a:r>
              <a:rPr lang="it-IT" b="1" dirty="0" smtClean="0">
                <a:solidFill>
                  <a:schemeClr val="accent6">
                    <a:lumMod val="50000"/>
                  </a:schemeClr>
                </a:solidFill>
              </a:rPr>
              <a:t>CALCINAIA TRA  PASSATO E  PRESENTE</a:t>
            </a:r>
            <a:endParaRPr lang="it-IT" dirty="0" smtClean="0">
              <a:solidFill>
                <a:schemeClr val="accent6">
                  <a:lumMod val="50000"/>
                </a:schemeClr>
              </a:solidFill>
            </a:endParaRPr>
          </a:p>
        </p:txBody>
      </p:sp>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5</a:t>
            </a:fld>
            <a:endParaRPr lang="it-IT" sz="1200" dirty="0">
              <a:latin typeface="Book Antiqua" pitchFamily="18" charset="0"/>
            </a:endParaRPr>
          </a:p>
        </p:txBody>
      </p:sp>
      <p:grpSp>
        <p:nvGrpSpPr>
          <p:cNvPr id="33" name="Gruppo 32"/>
          <p:cNvGrpSpPr/>
          <p:nvPr/>
        </p:nvGrpSpPr>
        <p:grpSpPr>
          <a:xfrm>
            <a:off x="6446403" y="3476401"/>
            <a:ext cx="2518085" cy="3336975"/>
            <a:chOff x="6374395" y="2924944"/>
            <a:chExt cx="2518085" cy="3336975"/>
          </a:xfrm>
        </p:grpSpPr>
        <p:pic>
          <p:nvPicPr>
            <p:cNvPr id="29" name="Immagine 28" descr="ValderaSchematizzataJPEG.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374395" y="2924944"/>
              <a:ext cx="2518085" cy="3336975"/>
            </a:xfrm>
            <a:prstGeom prst="rect">
              <a:avLst/>
            </a:prstGeom>
          </p:spPr>
        </p:pic>
        <p:sp>
          <p:nvSpPr>
            <p:cNvPr id="30" name="Figura a mano libera 29"/>
            <p:cNvSpPr/>
            <p:nvPr/>
          </p:nvSpPr>
          <p:spPr>
            <a:xfrm>
              <a:off x="7006196" y="3708050"/>
              <a:ext cx="495037" cy="422516"/>
            </a:xfrm>
            <a:custGeom>
              <a:avLst/>
              <a:gdLst>
                <a:gd name="connsiteX0" fmla="*/ 261707 w 495037"/>
                <a:gd name="connsiteY0" fmla="*/ 0 h 422516"/>
                <a:gd name="connsiteX1" fmla="*/ 239636 w 495037"/>
                <a:gd name="connsiteY1" fmla="*/ 25224 h 422516"/>
                <a:gd name="connsiteX2" fmla="*/ 227023 w 495037"/>
                <a:gd name="connsiteY2" fmla="*/ 63062 h 422516"/>
                <a:gd name="connsiteX3" fmla="*/ 227023 w 495037"/>
                <a:gd name="connsiteY3" fmla="*/ 100899 h 422516"/>
                <a:gd name="connsiteX4" fmla="*/ 214411 w 495037"/>
                <a:gd name="connsiteY4" fmla="*/ 141889 h 422516"/>
                <a:gd name="connsiteX5" fmla="*/ 198645 w 495037"/>
                <a:gd name="connsiteY5" fmla="*/ 163961 h 422516"/>
                <a:gd name="connsiteX6" fmla="*/ 176574 w 495037"/>
                <a:gd name="connsiteY6" fmla="*/ 182880 h 422516"/>
                <a:gd name="connsiteX7" fmla="*/ 176574 w 495037"/>
                <a:gd name="connsiteY7" fmla="*/ 182880 h 422516"/>
                <a:gd name="connsiteX8" fmla="*/ 167114 w 495037"/>
                <a:gd name="connsiteY8" fmla="*/ 201798 h 422516"/>
                <a:gd name="connsiteX9" fmla="*/ 160808 w 495037"/>
                <a:gd name="connsiteY9" fmla="*/ 230176 h 422516"/>
                <a:gd name="connsiteX10" fmla="*/ 132430 w 495037"/>
                <a:gd name="connsiteY10" fmla="*/ 211258 h 422516"/>
                <a:gd name="connsiteX11" fmla="*/ 88287 w 495037"/>
                <a:gd name="connsiteY11" fmla="*/ 195492 h 422516"/>
                <a:gd name="connsiteX12" fmla="*/ 88287 w 495037"/>
                <a:gd name="connsiteY12" fmla="*/ 195492 h 422516"/>
                <a:gd name="connsiteX13" fmla="*/ 50450 w 495037"/>
                <a:gd name="connsiteY13" fmla="*/ 201798 h 422516"/>
                <a:gd name="connsiteX14" fmla="*/ 50450 w 495037"/>
                <a:gd name="connsiteY14" fmla="*/ 201798 h 422516"/>
                <a:gd name="connsiteX15" fmla="*/ 25225 w 495037"/>
                <a:gd name="connsiteY15" fmla="*/ 264860 h 422516"/>
                <a:gd name="connsiteX16" fmla="*/ 25225 w 495037"/>
                <a:gd name="connsiteY16" fmla="*/ 264860 h 422516"/>
                <a:gd name="connsiteX17" fmla="*/ 0 w 495037"/>
                <a:gd name="connsiteY17" fmla="*/ 286932 h 422516"/>
                <a:gd name="connsiteX18" fmla="*/ 9459 w 495037"/>
                <a:gd name="connsiteY18" fmla="*/ 305851 h 422516"/>
                <a:gd name="connsiteX19" fmla="*/ 12612 w 495037"/>
                <a:gd name="connsiteY19" fmla="*/ 331076 h 422516"/>
                <a:gd name="connsiteX20" fmla="*/ 40990 w 495037"/>
                <a:gd name="connsiteY20" fmla="*/ 331076 h 422516"/>
                <a:gd name="connsiteX21" fmla="*/ 56756 w 495037"/>
                <a:gd name="connsiteY21" fmla="*/ 343688 h 422516"/>
                <a:gd name="connsiteX22" fmla="*/ 72521 w 495037"/>
                <a:gd name="connsiteY22" fmla="*/ 353147 h 422516"/>
                <a:gd name="connsiteX23" fmla="*/ 72521 w 495037"/>
                <a:gd name="connsiteY23" fmla="*/ 353147 h 422516"/>
                <a:gd name="connsiteX24" fmla="*/ 104052 w 495037"/>
                <a:gd name="connsiteY24" fmla="*/ 353147 h 422516"/>
                <a:gd name="connsiteX25" fmla="*/ 104052 w 495037"/>
                <a:gd name="connsiteY25" fmla="*/ 353147 h 422516"/>
                <a:gd name="connsiteX26" fmla="*/ 157655 w 495037"/>
                <a:gd name="connsiteY26" fmla="*/ 390984 h 422516"/>
                <a:gd name="connsiteX27" fmla="*/ 182880 w 495037"/>
                <a:gd name="connsiteY27" fmla="*/ 422516 h 422516"/>
                <a:gd name="connsiteX28" fmla="*/ 182880 w 495037"/>
                <a:gd name="connsiteY28" fmla="*/ 422516 h 422516"/>
                <a:gd name="connsiteX29" fmla="*/ 208105 w 495037"/>
                <a:gd name="connsiteY29" fmla="*/ 397291 h 422516"/>
                <a:gd name="connsiteX30" fmla="*/ 211258 w 495037"/>
                <a:gd name="connsiteY30" fmla="*/ 362607 h 422516"/>
                <a:gd name="connsiteX31" fmla="*/ 211258 w 495037"/>
                <a:gd name="connsiteY31" fmla="*/ 331076 h 422516"/>
                <a:gd name="connsiteX32" fmla="*/ 204952 w 495037"/>
                <a:gd name="connsiteY32" fmla="*/ 309004 h 422516"/>
                <a:gd name="connsiteX33" fmla="*/ 204952 w 495037"/>
                <a:gd name="connsiteY33" fmla="*/ 309004 h 422516"/>
                <a:gd name="connsiteX34" fmla="*/ 220717 w 495037"/>
                <a:gd name="connsiteY34" fmla="*/ 286932 h 422516"/>
                <a:gd name="connsiteX35" fmla="*/ 258554 w 495037"/>
                <a:gd name="connsiteY35" fmla="*/ 305851 h 422516"/>
                <a:gd name="connsiteX36" fmla="*/ 277473 w 495037"/>
                <a:gd name="connsiteY36" fmla="*/ 280626 h 422516"/>
                <a:gd name="connsiteX37" fmla="*/ 277473 w 495037"/>
                <a:gd name="connsiteY37" fmla="*/ 280626 h 422516"/>
                <a:gd name="connsiteX38" fmla="*/ 277473 w 495037"/>
                <a:gd name="connsiteY38" fmla="*/ 280626 h 422516"/>
                <a:gd name="connsiteX39" fmla="*/ 299545 w 495037"/>
                <a:gd name="connsiteY39" fmla="*/ 277473 h 422516"/>
                <a:gd name="connsiteX40" fmla="*/ 315310 w 495037"/>
                <a:gd name="connsiteY40" fmla="*/ 305851 h 422516"/>
                <a:gd name="connsiteX41" fmla="*/ 321616 w 495037"/>
                <a:gd name="connsiteY41" fmla="*/ 334229 h 422516"/>
                <a:gd name="connsiteX42" fmla="*/ 346841 w 495037"/>
                <a:gd name="connsiteY42" fmla="*/ 349994 h 422516"/>
                <a:gd name="connsiteX43" fmla="*/ 362607 w 495037"/>
                <a:gd name="connsiteY43" fmla="*/ 337382 h 422516"/>
                <a:gd name="connsiteX44" fmla="*/ 378372 w 495037"/>
                <a:gd name="connsiteY44" fmla="*/ 340535 h 422516"/>
                <a:gd name="connsiteX45" fmla="*/ 397291 w 495037"/>
                <a:gd name="connsiteY45" fmla="*/ 321616 h 422516"/>
                <a:gd name="connsiteX46" fmla="*/ 400444 w 495037"/>
                <a:gd name="connsiteY46" fmla="*/ 271167 h 422516"/>
                <a:gd name="connsiteX47" fmla="*/ 400444 w 495037"/>
                <a:gd name="connsiteY47" fmla="*/ 271167 h 422516"/>
                <a:gd name="connsiteX48" fmla="*/ 444587 w 495037"/>
                <a:gd name="connsiteY48" fmla="*/ 217564 h 422516"/>
                <a:gd name="connsiteX49" fmla="*/ 444587 w 495037"/>
                <a:gd name="connsiteY49" fmla="*/ 217564 h 422516"/>
                <a:gd name="connsiteX50" fmla="*/ 495037 w 495037"/>
                <a:gd name="connsiteY50" fmla="*/ 182880 h 422516"/>
                <a:gd name="connsiteX51" fmla="*/ 469812 w 495037"/>
                <a:gd name="connsiteY51" fmla="*/ 167114 h 422516"/>
                <a:gd name="connsiteX52" fmla="*/ 447741 w 495037"/>
                <a:gd name="connsiteY52" fmla="*/ 145042 h 422516"/>
                <a:gd name="connsiteX53" fmla="*/ 444587 w 495037"/>
                <a:gd name="connsiteY53" fmla="*/ 116664 h 422516"/>
                <a:gd name="connsiteX54" fmla="*/ 422516 w 495037"/>
                <a:gd name="connsiteY54" fmla="*/ 116664 h 422516"/>
                <a:gd name="connsiteX55" fmla="*/ 406750 w 495037"/>
                <a:gd name="connsiteY55" fmla="*/ 135583 h 422516"/>
                <a:gd name="connsiteX56" fmla="*/ 362607 w 495037"/>
                <a:gd name="connsiteY56" fmla="*/ 132430 h 422516"/>
                <a:gd name="connsiteX57" fmla="*/ 340535 w 495037"/>
                <a:gd name="connsiteY57" fmla="*/ 145042 h 422516"/>
                <a:gd name="connsiteX58" fmla="*/ 334229 w 495037"/>
                <a:gd name="connsiteY58" fmla="*/ 160808 h 422516"/>
                <a:gd name="connsiteX59" fmla="*/ 327923 w 495037"/>
                <a:gd name="connsiteY59" fmla="*/ 160808 h 422516"/>
                <a:gd name="connsiteX60" fmla="*/ 327923 w 495037"/>
                <a:gd name="connsiteY60" fmla="*/ 160808 h 422516"/>
                <a:gd name="connsiteX61" fmla="*/ 302698 w 495037"/>
                <a:gd name="connsiteY61" fmla="*/ 88287 h 422516"/>
                <a:gd name="connsiteX62" fmla="*/ 261707 w 495037"/>
                <a:gd name="connsiteY62" fmla="*/ 0 h 42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95037" h="422516">
                  <a:moveTo>
                    <a:pt x="261707" y="0"/>
                  </a:moveTo>
                  <a:lnTo>
                    <a:pt x="239636" y="25224"/>
                  </a:lnTo>
                  <a:lnTo>
                    <a:pt x="227023" y="63062"/>
                  </a:lnTo>
                  <a:lnTo>
                    <a:pt x="227023" y="100899"/>
                  </a:lnTo>
                  <a:lnTo>
                    <a:pt x="214411" y="141889"/>
                  </a:lnTo>
                  <a:lnTo>
                    <a:pt x="198645" y="163961"/>
                  </a:lnTo>
                  <a:lnTo>
                    <a:pt x="176574" y="182880"/>
                  </a:lnTo>
                  <a:lnTo>
                    <a:pt x="176574" y="182880"/>
                  </a:lnTo>
                  <a:lnTo>
                    <a:pt x="167114" y="201798"/>
                  </a:lnTo>
                  <a:lnTo>
                    <a:pt x="160808" y="230176"/>
                  </a:lnTo>
                  <a:lnTo>
                    <a:pt x="132430" y="211258"/>
                  </a:lnTo>
                  <a:lnTo>
                    <a:pt x="88287" y="195492"/>
                  </a:lnTo>
                  <a:lnTo>
                    <a:pt x="88287" y="195492"/>
                  </a:lnTo>
                  <a:lnTo>
                    <a:pt x="50450" y="201798"/>
                  </a:lnTo>
                  <a:lnTo>
                    <a:pt x="50450" y="201798"/>
                  </a:lnTo>
                  <a:lnTo>
                    <a:pt x="25225" y="264860"/>
                  </a:lnTo>
                  <a:lnTo>
                    <a:pt x="25225" y="264860"/>
                  </a:lnTo>
                  <a:lnTo>
                    <a:pt x="0" y="286932"/>
                  </a:lnTo>
                  <a:lnTo>
                    <a:pt x="9459" y="305851"/>
                  </a:lnTo>
                  <a:lnTo>
                    <a:pt x="12612" y="331076"/>
                  </a:lnTo>
                  <a:lnTo>
                    <a:pt x="40990" y="331076"/>
                  </a:lnTo>
                  <a:lnTo>
                    <a:pt x="56756" y="343688"/>
                  </a:lnTo>
                  <a:lnTo>
                    <a:pt x="72521" y="353147"/>
                  </a:lnTo>
                  <a:lnTo>
                    <a:pt x="72521" y="353147"/>
                  </a:lnTo>
                  <a:lnTo>
                    <a:pt x="104052" y="353147"/>
                  </a:lnTo>
                  <a:lnTo>
                    <a:pt x="104052" y="353147"/>
                  </a:lnTo>
                  <a:lnTo>
                    <a:pt x="157655" y="390984"/>
                  </a:lnTo>
                  <a:lnTo>
                    <a:pt x="182880" y="422516"/>
                  </a:lnTo>
                  <a:lnTo>
                    <a:pt x="182880" y="422516"/>
                  </a:lnTo>
                  <a:lnTo>
                    <a:pt x="208105" y="397291"/>
                  </a:lnTo>
                  <a:lnTo>
                    <a:pt x="211258" y="362607"/>
                  </a:lnTo>
                  <a:lnTo>
                    <a:pt x="211258" y="331076"/>
                  </a:lnTo>
                  <a:lnTo>
                    <a:pt x="204952" y="309004"/>
                  </a:lnTo>
                  <a:lnTo>
                    <a:pt x="204952" y="309004"/>
                  </a:lnTo>
                  <a:lnTo>
                    <a:pt x="220717" y="286932"/>
                  </a:lnTo>
                  <a:lnTo>
                    <a:pt x="258554" y="305851"/>
                  </a:lnTo>
                  <a:lnTo>
                    <a:pt x="277473" y="280626"/>
                  </a:lnTo>
                  <a:lnTo>
                    <a:pt x="277473" y="280626"/>
                  </a:lnTo>
                  <a:lnTo>
                    <a:pt x="277473" y="280626"/>
                  </a:lnTo>
                  <a:lnTo>
                    <a:pt x="299545" y="277473"/>
                  </a:lnTo>
                  <a:lnTo>
                    <a:pt x="315310" y="305851"/>
                  </a:lnTo>
                  <a:lnTo>
                    <a:pt x="321616" y="334229"/>
                  </a:lnTo>
                  <a:lnTo>
                    <a:pt x="346841" y="349994"/>
                  </a:lnTo>
                  <a:lnTo>
                    <a:pt x="362607" y="337382"/>
                  </a:lnTo>
                  <a:lnTo>
                    <a:pt x="378372" y="340535"/>
                  </a:lnTo>
                  <a:lnTo>
                    <a:pt x="397291" y="321616"/>
                  </a:lnTo>
                  <a:lnTo>
                    <a:pt x="400444" y="271167"/>
                  </a:lnTo>
                  <a:lnTo>
                    <a:pt x="400444" y="271167"/>
                  </a:lnTo>
                  <a:lnTo>
                    <a:pt x="444587" y="217564"/>
                  </a:lnTo>
                  <a:lnTo>
                    <a:pt x="444587" y="217564"/>
                  </a:lnTo>
                  <a:lnTo>
                    <a:pt x="495037" y="182880"/>
                  </a:lnTo>
                  <a:lnTo>
                    <a:pt x="469812" y="167114"/>
                  </a:lnTo>
                  <a:lnTo>
                    <a:pt x="447741" y="145042"/>
                  </a:lnTo>
                  <a:lnTo>
                    <a:pt x="444587" y="116664"/>
                  </a:lnTo>
                  <a:lnTo>
                    <a:pt x="422516" y="116664"/>
                  </a:lnTo>
                  <a:lnTo>
                    <a:pt x="406750" y="135583"/>
                  </a:lnTo>
                  <a:lnTo>
                    <a:pt x="362607" y="132430"/>
                  </a:lnTo>
                  <a:lnTo>
                    <a:pt x="340535" y="145042"/>
                  </a:lnTo>
                  <a:lnTo>
                    <a:pt x="334229" y="160808"/>
                  </a:lnTo>
                  <a:lnTo>
                    <a:pt x="327923" y="160808"/>
                  </a:lnTo>
                  <a:lnTo>
                    <a:pt x="327923" y="160808"/>
                  </a:lnTo>
                  <a:lnTo>
                    <a:pt x="302698" y="88287"/>
                  </a:lnTo>
                  <a:lnTo>
                    <a:pt x="26170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1" name="CasellaDiTesto 30"/>
          <p:cNvSpPr txBox="1"/>
          <p:nvPr/>
        </p:nvSpPr>
        <p:spPr>
          <a:xfrm>
            <a:off x="827584" y="908720"/>
            <a:ext cx="7992888" cy="923330"/>
          </a:xfrm>
          <a:prstGeom prst="rect">
            <a:avLst/>
          </a:prstGeom>
          <a:noFill/>
        </p:spPr>
        <p:txBody>
          <a:bodyPr wrap="square" rtlCol="0">
            <a:spAutoFit/>
          </a:bodyPr>
          <a:lstStyle/>
          <a:p>
            <a:pPr algn="just"/>
            <a:r>
              <a:rPr lang="it-IT" dirty="0" smtClean="0">
                <a:solidFill>
                  <a:schemeClr val="accent6">
                    <a:lumMod val="50000"/>
                  </a:schemeClr>
                </a:solidFill>
              </a:rPr>
              <a:t>Attualmente il territorio di Calcinaia ha una chiara connotazione di sviluppo commerciale, artigianale e industriale, mantenendo tuttavia una notevole superficie destinata all'agricoltura.</a:t>
            </a:r>
          </a:p>
        </p:txBody>
      </p:sp>
      <p:sp>
        <p:nvSpPr>
          <p:cNvPr id="32" name="CasellaDiTesto 31"/>
          <p:cNvSpPr txBox="1"/>
          <p:nvPr/>
        </p:nvSpPr>
        <p:spPr>
          <a:xfrm>
            <a:off x="899592" y="5192032"/>
            <a:ext cx="5832648" cy="1477328"/>
          </a:xfrm>
          <a:prstGeom prst="rect">
            <a:avLst/>
          </a:prstGeom>
          <a:noFill/>
        </p:spPr>
        <p:txBody>
          <a:bodyPr wrap="square" rtlCol="0">
            <a:spAutoFit/>
          </a:bodyPr>
          <a:lstStyle/>
          <a:p>
            <a:pPr algn="just"/>
            <a:r>
              <a:rPr lang="it-IT" dirty="0" smtClean="0">
                <a:solidFill>
                  <a:schemeClr val="accent6">
                    <a:lumMod val="50000"/>
                  </a:schemeClr>
                </a:solidFill>
              </a:rPr>
              <a:t>Questa caratteristica collega Calcinaia con parte dei Comuni dell'Unione Valdera come Bientina, Pontedera, Ponsacco e Lari ad una vocazione di sviluppo industriale assolutamente interessante in termini di valore aggiunto, di ricchezza prodotta, di livelli occupazionali e di tessuto sociale.</a:t>
            </a:r>
          </a:p>
        </p:txBody>
      </p:sp>
      <p:pic>
        <p:nvPicPr>
          <p:cNvPr id="46082" name="Picture 2"/>
          <p:cNvPicPr>
            <a:picLocks noChangeAspect="1" noChangeArrowheads="1"/>
          </p:cNvPicPr>
          <p:nvPr/>
        </p:nvPicPr>
        <p:blipFill>
          <a:blip r:embed="rId4" cstate="print"/>
          <a:srcRect t="4031" b="5758"/>
          <a:stretch>
            <a:fillRect/>
          </a:stretch>
        </p:blipFill>
        <p:spPr bwMode="auto">
          <a:xfrm>
            <a:off x="1043608" y="1844824"/>
            <a:ext cx="5309020" cy="33843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99592" y="404665"/>
            <a:ext cx="8064896" cy="369332"/>
          </a:xfrm>
          <a:prstGeom prst="rect">
            <a:avLst/>
          </a:prstGeom>
          <a:noFill/>
        </p:spPr>
        <p:txBody>
          <a:bodyPr wrap="square" rtlCol="0">
            <a:spAutoFit/>
          </a:bodyPr>
          <a:lstStyle/>
          <a:p>
            <a:pPr algn="ctr"/>
            <a:r>
              <a:rPr lang="it-IT" b="1" dirty="0" smtClean="0">
                <a:solidFill>
                  <a:schemeClr val="accent6">
                    <a:lumMod val="50000"/>
                  </a:schemeClr>
                </a:solidFill>
              </a:rPr>
              <a:t>CALCINAIA TRA  PASSATO E  PRESENTE</a:t>
            </a:r>
            <a:endParaRPr lang="it-IT" dirty="0" smtClean="0">
              <a:solidFill>
                <a:schemeClr val="accent6">
                  <a:lumMod val="50000"/>
                </a:schemeClr>
              </a:solidFill>
            </a:endParaRPr>
          </a:p>
        </p:txBody>
      </p:sp>
      <p:sp>
        <p:nvSpPr>
          <p:cNvPr id="7" name="Rettangolo 6"/>
          <p:cNvSpPr/>
          <p:nvPr/>
        </p:nvSpPr>
        <p:spPr>
          <a:xfrm>
            <a:off x="3419872" y="5661248"/>
            <a:ext cx="2952328" cy="144016"/>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6</a:t>
            </a:fld>
            <a:endParaRPr lang="it-IT" sz="1200" dirty="0">
              <a:latin typeface="Book Antiqua" pitchFamily="18" charset="0"/>
            </a:endParaRPr>
          </a:p>
        </p:txBody>
      </p:sp>
      <p:sp>
        <p:nvSpPr>
          <p:cNvPr id="31" name="CasellaDiTesto 30"/>
          <p:cNvSpPr txBox="1"/>
          <p:nvPr/>
        </p:nvSpPr>
        <p:spPr>
          <a:xfrm>
            <a:off x="899592" y="908721"/>
            <a:ext cx="7920880" cy="1200329"/>
          </a:xfrm>
          <a:prstGeom prst="rect">
            <a:avLst/>
          </a:prstGeom>
          <a:noFill/>
        </p:spPr>
        <p:txBody>
          <a:bodyPr wrap="square" rtlCol="0">
            <a:spAutoFit/>
          </a:bodyPr>
          <a:lstStyle/>
          <a:p>
            <a:pPr algn="just"/>
            <a:r>
              <a:rPr lang="it-IT" dirty="0" smtClean="0">
                <a:solidFill>
                  <a:schemeClr val="accent6">
                    <a:lumMod val="50000"/>
                  </a:schemeClr>
                </a:solidFill>
              </a:rPr>
              <a:t>La frazione di Fornacette, sviluppatasi successivamente con la realizzazione del primo asse viario Pisa - Firenze, ha avuto una impronta diversa sopratutto a partire dagli anni '60, con una crescita che, per l'epoca, doveva consentire insediamenti residenziali in prossimità di aree produttive.</a:t>
            </a:r>
          </a:p>
        </p:txBody>
      </p:sp>
      <p:sp>
        <p:nvSpPr>
          <p:cNvPr id="33" name="CasellaDiTesto 32"/>
          <p:cNvSpPr txBox="1"/>
          <p:nvPr/>
        </p:nvSpPr>
        <p:spPr>
          <a:xfrm>
            <a:off x="899592" y="5818038"/>
            <a:ext cx="7920880" cy="923330"/>
          </a:xfrm>
          <a:prstGeom prst="rect">
            <a:avLst/>
          </a:prstGeom>
          <a:noFill/>
        </p:spPr>
        <p:txBody>
          <a:bodyPr wrap="square" rtlCol="0">
            <a:spAutoFit/>
          </a:bodyPr>
          <a:lstStyle/>
          <a:p>
            <a:pPr algn="just"/>
            <a:r>
              <a:rPr lang="it-IT" dirty="0" smtClean="0">
                <a:solidFill>
                  <a:schemeClr val="accent6">
                    <a:lumMod val="50000"/>
                  </a:schemeClr>
                </a:solidFill>
              </a:rPr>
              <a:t>In questo contesto è stata disegnata la variante generale al Piano Strutturale e lo sarà il Nuovo Regolamento Urbanistico, quali strumenti fondamentali per la guida e il governo delle scelte urbanistiche del Comune per i prossimi 10/15 anni.</a:t>
            </a:r>
          </a:p>
        </p:txBody>
      </p:sp>
      <p:pic>
        <p:nvPicPr>
          <p:cNvPr id="34" name="Immagine 33" descr="dsc_0035_thumb.jpg"/>
          <p:cNvPicPr>
            <a:picLocks noChangeAspect="1"/>
          </p:cNvPicPr>
          <p:nvPr/>
        </p:nvPicPr>
        <p:blipFill>
          <a:blip r:embed="rId3" cstate="print"/>
          <a:stretch>
            <a:fillRect/>
          </a:stretch>
        </p:blipFill>
        <p:spPr>
          <a:xfrm>
            <a:off x="1930523" y="2132856"/>
            <a:ext cx="5494875" cy="36724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99592" y="332656"/>
            <a:ext cx="8064896" cy="369332"/>
          </a:xfrm>
          <a:prstGeom prst="rect">
            <a:avLst/>
          </a:prstGeom>
          <a:noFill/>
        </p:spPr>
        <p:txBody>
          <a:bodyPr wrap="square" rtlCol="0">
            <a:spAutoFit/>
          </a:bodyPr>
          <a:lstStyle/>
          <a:p>
            <a:pPr algn="ctr"/>
            <a:r>
              <a:rPr lang="it-IT" b="1" dirty="0" smtClean="0">
                <a:solidFill>
                  <a:schemeClr val="accent6">
                    <a:lumMod val="50000"/>
                  </a:schemeClr>
                </a:solidFill>
              </a:rPr>
              <a:t>IL PROFILO DEMOGRAFICO </a:t>
            </a:r>
            <a:endParaRPr lang="it-IT" dirty="0" smtClean="0">
              <a:solidFill>
                <a:schemeClr val="accent6">
                  <a:lumMod val="50000"/>
                </a:schemeClr>
              </a:solidFill>
            </a:endParaRPr>
          </a:p>
        </p:txBody>
      </p:sp>
      <p:sp>
        <p:nvSpPr>
          <p:cNvPr id="7" name="Rettangolo 6"/>
          <p:cNvSpPr/>
          <p:nvPr/>
        </p:nvSpPr>
        <p:spPr>
          <a:xfrm>
            <a:off x="3419872" y="5661248"/>
            <a:ext cx="2952328" cy="216024"/>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7</a:t>
            </a:fld>
            <a:endParaRPr lang="it-IT" sz="1200" dirty="0">
              <a:latin typeface="Book Antiqua" pitchFamily="18" charset="0"/>
            </a:endParaRPr>
          </a:p>
        </p:txBody>
      </p:sp>
      <p:sp>
        <p:nvSpPr>
          <p:cNvPr id="31" name="CasellaDiTesto 30"/>
          <p:cNvSpPr txBox="1"/>
          <p:nvPr/>
        </p:nvSpPr>
        <p:spPr>
          <a:xfrm>
            <a:off x="899592" y="692696"/>
            <a:ext cx="7920880" cy="1200329"/>
          </a:xfrm>
          <a:prstGeom prst="rect">
            <a:avLst/>
          </a:prstGeom>
          <a:noFill/>
        </p:spPr>
        <p:txBody>
          <a:bodyPr wrap="square" rtlCol="0">
            <a:spAutoFit/>
          </a:bodyPr>
          <a:lstStyle/>
          <a:p>
            <a:pPr algn="just"/>
            <a:r>
              <a:rPr lang="it-IT" dirty="0" smtClean="0">
                <a:solidFill>
                  <a:schemeClr val="accent6">
                    <a:lumMod val="50000"/>
                  </a:schemeClr>
                </a:solidFill>
              </a:rPr>
              <a:t>La popolazione del Comune di Calcinaia a partire dai dati relativi al primo censimento demografico (effettuato nel 1861), è rimasta relativamente stabile fino alla seconda guerra mondiale. Successivamente i ritmi di crescita hanno subìto una decisa espansione a tal punto da parlare di vera e propria crescita accelerata.</a:t>
            </a:r>
          </a:p>
        </p:txBody>
      </p:sp>
      <p:sp>
        <p:nvSpPr>
          <p:cNvPr id="33" name="CasellaDiTesto 32"/>
          <p:cNvSpPr txBox="1"/>
          <p:nvPr/>
        </p:nvSpPr>
        <p:spPr>
          <a:xfrm>
            <a:off x="899592" y="5059050"/>
            <a:ext cx="7920880" cy="1754326"/>
          </a:xfrm>
          <a:prstGeom prst="rect">
            <a:avLst/>
          </a:prstGeom>
          <a:noFill/>
        </p:spPr>
        <p:txBody>
          <a:bodyPr wrap="square" rtlCol="0">
            <a:spAutoFit/>
          </a:bodyPr>
          <a:lstStyle/>
          <a:p>
            <a:pPr algn="just"/>
            <a:r>
              <a:rPr lang="it-IT" dirty="0" smtClean="0">
                <a:solidFill>
                  <a:schemeClr val="accent6">
                    <a:lumMod val="50000"/>
                  </a:schemeClr>
                </a:solidFill>
              </a:rPr>
              <a:t>La popolazione si concentra prevalentemente nei due centri principali di Calcinaia e Fornacette, ma nell’ultimo decennio si registra un aumento sensibile in alcuni nuclei sparsi, come nel caso di quello di Case Bianche e Oltrarno. La stessa tendenza si registra nella distribuzione delle abitazioni a conferma di un comune con popolazione stabile e non interessato da fenomeni di seconda casa o di surplus delle abitazioni.</a:t>
            </a:r>
          </a:p>
        </p:txBody>
      </p:sp>
      <p:grpSp>
        <p:nvGrpSpPr>
          <p:cNvPr id="36" name="Gruppo 35"/>
          <p:cNvGrpSpPr/>
          <p:nvPr/>
        </p:nvGrpSpPr>
        <p:grpSpPr>
          <a:xfrm>
            <a:off x="2123728" y="1844824"/>
            <a:ext cx="4974282" cy="3134484"/>
            <a:chOff x="2123728" y="1844824"/>
            <a:chExt cx="4974282" cy="3134484"/>
          </a:xfrm>
        </p:grpSpPr>
        <p:grpSp>
          <p:nvGrpSpPr>
            <p:cNvPr id="8" name="Gruppo 33"/>
            <p:cNvGrpSpPr/>
            <p:nvPr/>
          </p:nvGrpSpPr>
          <p:grpSpPr>
            <a:xfrm>
              <a:off x="2123728" y="1844824"/>
              <a:ext cx="4974282" cy="3134484"/>
              <a:chOff x="683568" y="669134"/>
              <a:chExt cx="4974282" cy="3134484"/>
            </a:xfrm>
          </p:grpSpPr>
          <p:grpSp>
            <p:nvGrpSpPr>
              <p:cNvPr id="9" name="Gruppo 8"/>
              <p:cNvGrpSpPr>
                <a:grpSpLocks noChangeAspect="1"/>
              </p:cNvGrpSpPr>
              <p:nvPr/>
            </p:nvGrpSpPr>
            <p:grpSpPr>
              <a:xfrm>
                <a:off x="1019177" y="669134"/>
                <a:ext cx="4627304" cy="3134484"/>
                <a:chOff x="1019175" y="669131"/>
                <a:chExt cx="7477125" cy="5064919"/>
              </a:xfrm>
            </p:grpSpPr>
            <p:pic>
              <p:nvPicPr>
                <p:cNvPr id="16" name="Picture 9" descr="79706 SCUOLE + blu"/>
                <p:cNvPicPr preferRelativeResize="0">
                  <a:picLocks noChangeArrowheads="1"/>
                </p:cNvPicPr>
                <p:nvPr/>
              </p:nvPicPr>
              <p:blipFill>
                <a:blip r:embed="rId3" cstate="print"/>
                <a:srcRect/>
                <a:stretch>
                  <a:fillRect/>
                </a:stretch>
              </p:blipFill>
              <p:spPr bwMode="auto">
                <a:xfrm>
                  <a:off x="1025525" y="669131"/>
                  <a:ext cx="7470775" cy="5064125"/>
                </a:xfrm>
                <a:prstGeom prst="rect">
                  <a:avLst/>
                </a:prstGeom>
                <a:solidFill>
                  <a:srgbClr val="FFFFFF"/>
                </a:solidFill>
                <a:ln w="9525">
                  <a:solidFill>
                    <a:schemeClr val="bg2"/>
                  </a:solidFill>
                  <a:miter lim="800000"/>
                  <a:headEnd/>
                  <a:tailEnd/>
                </a:ln>
              </p:spPr>
            </p:pic>
            <p:sp>
              <p:nvSpPr>
                <p:cNvPr id="17" name="Figura a mano libera 16"/>
                <p:cNvSpPr/>
                <p:nvPr/>
              </p:nvSpPr>
              <p:spPr>
                <a:xfrm>
                  <a:off x="6842760" y="2091690"/>
                  <a:ext cx="175260" cy="182880"/>
                </a:xfrm>
                <a:custGeom>
                  <a:avLst/>
                  <a:gdLst>
                    <a:gd name="connsiteX0" fmla="*/ 41910 w 175260"/>
                    <a:gd name="connsiteY0" fmla="*/ 0 h 182880"/>
                    <a:gd name="connsiteX1" fmla="*/ 0 w 175260"/>
                    <a:gd name="connsiteY1" fmla="*/ 144780 h 182880"/>
                    <a:gd name="connsiteX2" fmla="*/ 102870 w 175260"/>
                    <a:gd name="connsiteY2" fmla="*/ 182880 h 182880"/>
                    <a:gd name="connsiteX3" fmla="*/ 175260 w 175260"/>
                    <a:gd name="connsiteY3" fmla="*/ 11430 h 182880"/>
                    <a:gd name="connsiteX4" fmla="*/ 41910 w 175260"/>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 h="182880">
                      <a:moveTo>
                        <a:pt x="41910" y="0"/>
                      </a:moveTo>
                      <a:lnTo>
                        <a:pt x="0" y="144780"/>
                      </a:lnTo>
                      <a:lnTo>
                        <a:pt x="102870" y="182880"/>
                      </a:lnTo>
                      <a:lnTo>
                        <a:pt x="175260" y="11430"/>
                      </a:lnTo>
                      <a:lnTo>
                        <a:pt x="4191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17"/>
                <p:cNvSpPr/>
                <p:nvPr/>
              </p:nvSpPr>
              <p:spPr>
                <a:xfrm>
                  <a:off x="6998970" y="2423160"/>
                  <a:ext cx="121920" cy="121920"/>
                </a:xfrm>
                <a:custGeom>
                  <a:avLst/>
                  <a:gdLst>
                    <a:gd name="connsiteX0" fmla="*/ 34290 w 121920"/>
                    <a:gd name="connsiteY0" fmla="*/ 0 h 121920"/>
                    <a:gd name="connsiteX1" fmla="*/ 0 w 121920"/>
                    <a:gd name="connsiteY1" fmla="*/ 91440 h 121920"/>
                    <a:gd name="connsiteX2" fmla="*/ 83820 w 121920"/>
                    <a:gd name="connsiteY2" fmla="*/ 121920 h 121920"/>
                    <a:gd name="connsiteX3" fmla="*/ 121920 w 121920"/>
                    <a:gd name="connsiteY3" fmla="*/ 34290 h 121920"/>
                    <a:gd name="connsiteX4" fmla="*/ 34290 w 121920"/>
                    <a:gd name="connsiteY4" fmla="*/ 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21920">
                      <a:moveTo>
                        <a:pt x="34290" y="0"/>
                      </a:moveTo>
                      <a:lnTo>
                        <a:pt x="0" y="91440"/>
                      </a:lnTo>
                      <a:lnTo>
                        <a:pt x="83820" y="121920"/>
                      </a:lnTo>
                      <a:lnTo>
                        <a:pt x="121920" y="34290"/>
                      </a:lnTo>
                      <a:lnTo>
                        <a:pt x="3429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18"/>
                <p:cNvSpPr/>
                <p:nvPr/>
              </p:nvSpPr>
              <p:spPr>
                <a:xfrm>
                  <a:off x="7315200" y="2465070"/>
                  <a:ext cx="205740" cy="190500"/>
                </a:xfrm>
                <a:custGeom>
                  <a:avLst/>
                  <a:gdLst>
                    <a:gd name="connsiteX0" fmla="*/ 0 w 205740"/>
                    <a:gd name="connsiteY0" fmla="*/ 99060 h 190500"/>
                    <a:gd name="connsiteX1" fmla="*/ 76200 w 205740"/>
                    <a:gd name="connsiteY1" fmla="*/ 190500 h 190500"/>
                    <a:gd name="connsiteX2" fmla="*/ 205740 w 205740"/>
                    <a:gd name="connsiteY2" fmla="*/ 87630 h 190500"/>
                    <a:gd name="connsiteX3" fmla="*/ 152400 w 205740"/>
                    <a:gd name="connsiteY3" fmla="*/ 0 h 190500"/>
                    <a:gd name="connsiteX4" fmla="*/ 0 w 205740"/>
                    <a:gd name="connsiteY4" fmla="*/ 9906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 h="190500">
                      <a:moveTo>
                        <a:pt x="0" y="99060"/>
                      </a:moveTo>
                      <a:lnTo>
                        <a:pt x="76200" y="190500"/>
                      </a:lnTo>
                      <a:lnTo>
                        <a:pt x="205740" y="87630"/>
                      </a:lnTo>
                      <a:lnTo>
                        <a:pt x="152400" y="0"/>
                      </a:lnTo>
                      <a:lnTo>
                        <a:pt x="0" y="9906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igura a mano libera 19"/>
                <p:cNvSpPr/>
                <p:nvPr/>
              </p:nvSpPr>
              <p:spPr>
                <a:xfrm>
                  <a:off x="5642610" y="3173730"/>
                  <a:ext cx="792480" cy="354330"/>
                </a:xfrm>
                <a:custGeom>
                  <a:avLst/>
                  <a:gdLst>
                    <a:gd name="connsiteX0" fmla="*/ 26670 w 792480"/>
                    <a:gd name="connsiteY0" fmla="*/ 213360 h 354330"/>
                    <a:gd name="connsiteX1" fmla="*/ 0 w 792480"/>
                    <a:gd name="connsiteY1" fmla="*/ 354330 h 354330"/>
                    <a:gd name="connsiteX2" fmla="*/ 468630 w 792480"/>
                    <a:gd name="connsiteY2" fmla="*/ 300990 h 354330"/>
                    <a:gd name="connsiteX3" fmla="*/ 495300 w 792480"/>
                    <a:gd name="connsiteY3" fmla="*/ 213360 h 354330"/>
                    <a:gd name="connsiteX4" fmla="*/ 681990 w 792480"/>
                    <a:gd name="connsiteY4" fmla="*/ 251460 h 354330"/>
                    <a:gd name="connsiteX5" fmla="*/ 681990 w 792480"/>
                    <a:gd name="connsiteY5" fmla="*/ 251460 h 354330"/>
                    <a:gd name="connsiteX6" fmla="*/ 681990 w 792480"/>
                    <a:gd name="connsiteY6" fmla="*/ 251460 h 354330"/>
                    <a:gd name="connsiteX7" fmla="*/ 674370 w 792480"/>
                    <a:gd name="connsiteY7" fmla="*/ 278130 h 354330"/>
                    <a:gd name="connsiteX8" fmla="*/ 792480 w 792480"/>
                    <a:gd name="connsiteY8" fmla="*/ 255270 h 354330"/>
                    <a:gd name="connsiteX9" fmla="*/ 792480 w 792480"/>
                    <a:gd name="connsiteY9" fmla="*/ 255270 h 354330"/>
                    <a:gd name="connsiteX10" fmla="*/ 773430 w 792480"/>
                    <a:gd name="connsiteY10" fmla="*/ 160020 h 354330"/>
                    <a:gd name="connsiteX11" fmla="*/ 720090 w 792480"/>
                    <a:gd name="connsiteY11" fmla="*/ 64770 h 354330"/>
                    <a:gd name="connsiteX12" fmla="*/ 720090 w 792480"/>
                    <a:gd name="connsiteY12" fmla="*/ 11430 h 354330"/>
                    <a:gd name="connsiteX13" fmla="*/ 643890 w 792480"/>
                    <a:gd name="connsiteY13" fmla="*/ 11430 h 354330"/>
                    <a:gd name="connsiteX14" fmla="*/ 617220 w 792480"/>
                    <a:gd name="connsiteY14" fmla="*/ 0 h 354330"/>
                    <a:gd name="connsiteX15" fmla="*/ 26670 w 792480"/>
                    <a:gd name="connsiteY15" fmla="*/ 213360 h 35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480" h="354330">
                      <a:moveTo>
                        <a:pt x="26670" y="213360"/>
                      </a:moveTo>
                      <a:lnTo>
                        <a:pt x="0" y="354330"/>
                      </a:lnTo>
                      <a:lnTo>
                        <a:pt x="468630" y="300990"/>
                      </a:lnTo>
                      <a:lnTo>
                        <a:pt x="495300" y="213360"/>
                      </a:lnTo>
                      <a:lnTo>
                        <a:pt x="681990" y="251460"/>
                      </a:lnTo>
                      <a:lnTo>
                        <a:pt x="681990" y="251460"/>
                      </a:lnTo>
                      <a:lnTo>
                        <a:pt x="681990" y="251460"/>
                      </a:lnTo>
                      <a:lnTo>
                        <a:pt x="674370" y="278130"/>
                      </a:lnTo>
                      <a:lnTo>
                        <a:pt x="792480" y="255270"/>
                      </a:lnTo>
                      <a:lnTo>
                        <a:pt x="792480" y="255270"/>
                      </a:lnTo>
                      <a:lnTo>
                        <a:pt x="773430" y="160020"/>
                      </a:lnTo>
                      <a:lnTo>
                        <a:pt x="720090" y="64770"/>
                      </a:lnTo>
                      <a:lnTo>
                        <a:pt x="720090" y="11430"/>
                      </a:lnTo>
                      <a:lnTo>
                        <a:pt x="643890" y="11430"/>
                      </a:lnTo>
                      <a:lnTo>
                        <a:pt x="617220" y="0"/>
                      </a:lnTo>
                      <a:lnTo>
                        <a:pt x="26670" y="213360"/>
                      </a:lnTo>
                      <a:close/>
                    </a:path>
                  </a:pathLst>
                </a:custGeom>
                <a:solidFill>
                  <a:srgbClr val="FFFFFF"/>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 Box 2"/>
                <p:cNvSpPr txBox="1">
                  <a:spLocks noChangeArrowheads="1"/>
                </p:cNvSpPr>
                <p:nvPr/>
              </p:nvSpPr>
              <p:spPr bwMode="auto">
                <a:xfrm>
                  <a:off x="1259633" y="1052735"/>
                  <a:ext cx="2160240" cy="447594"/>
                </a:xfrm>
                <a:prstGeom prst="rect">
                  <a:avLst/>
                </a:prstGeom>
                <a:noFill/>
                <a:ln w="9525">
                  <a:noFill/>
                  <a:miter lim="800000"/>
                  <a:headEnd/>
                  <a:tailEnd/>
                </a:ln>
                <a:effectLst/>
              </p:spPr>
              <p:txBody>
                <a:bodyPr wrap="square">
                  <a:spAutoFit/>
                </a:bodyPr>
                <a:lstStyle/>
                <a:p>
                  <a:r>
                    <a:rPr lang="it-IT" sz="1200" dirty="0" smtClean="0">
                      <a:solidFill>
                        <a:schemeClr val="bg2">
                          <a:lumMod val="25000"/>
                        </a:schemeClr>
                      </a:solidFill>
                      <a:cs typeface="Times New Roman" pitchFamily="18" charset="0"/>
                    </a:rPr>
                    <a:t>CALCINAIA</a:t>
                  </a:r>
                  <a:endParaRPr lang="it-IT" sz="1200" dirty="0">
                    <a:solidFill>
                      <a:schemeClr val="bg2">
                        <a:lumMod val="25000"/>
                      </a:schemeClr>
                    </a:solidFill>
                  </a:endParaRPr>
                </a:p>
              </p:txBody>
            </p:sp>
            <p:sp>
              <p:nvSpPr>
                <p:cNvPr id="22" name="Figura a mano libera 21"/>
                <p:cNvSpPr/>
                <p:nvPr/>
              </p:nvSpPr>
              <p:spPr>
                <a:xfrm>
                  <a:off x="2244090" y="4419600"/>
                  <a:ext cx="262890" cy="243840"/>
                </a:xfrm>
                <a:custGeom>
                  <a:avLst/>
                  <a:gdLst>
                    <a:gd name="connsiteX0" fmla="*/ 0 w 262890"/>
                    <a:gd name="connsiteY0" fmla="*/ 99060 h 243840"/>
                    <a:gd name="connsiteX1" fmla="*/ 190500 w 262890"/>
                    <a:gd name="connsiteY1" fmla="*/ 243840 h 243840"/>
                    <a:gd name="connsiteX2" fmla="*/ 262890 w 262890"/>
                    <a:gd name="connsiteY2" fmla="*/ 76200 h 243840"/>
                    <a:gd name="connsiteX3" fmla="*/ 232410 w 262890"/>
                    <a:gd name="connsiteY3" fmla="*/ 68580 h 243840"/>
                    <a:gd name="connsiteX4" fmla="*/ 236220 w 262890"/>
                    <a:gd name="connsiteY4" fmla="*/ 34290 h 243840"/>
                    <a:gd name="connsiteX5" fmla="*/ 137160 w 262890"/>
                    <a:gd name="connsiteY5" fmla="*/ 0 h 243840"/>
                    <a:gd name="connsiteX6" fmla="*/ 0 w 262890"/>
                    <a:gd name="connsiteY6" fmla="*/ 9906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90" h="243840">
                      <a:moveTo>
                        <a:pt x="0" y="99060"/>
                      </a:moveTo>
                      <a:lnTo>
                        <a:pt x="190500" y="243840"/>
                      </a:lnTo>
                      <a:lnTo>
                        <a:pt x="262890" y="76200"/>
                      </a:lnTo>
                      <a:lnTo>
                        <a:pt x="232410" y="68580"/>
                      </a:lnTo>
                      <a:lnTo>
                        <a:pt x="236220" y="34290"/>
                      </a:lnTo>
                      <a:lnTo>
                        <a:pt x="137160" y="0"/>
                      </a:lnTo>
                      <a:lnTo>
                        <a:pt x="0" y="9906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22"/>
                <p:cNvSpPr/>
                <p:nvPr/>
              </p:nvSpPr>
              <p:spPr>
                <a:xfrm>
                  <a:off x="2583180" y="5040630"/>
                  <a:ext cx="87630" cy="99060"/>
                </a:xfrm>
                <a:custGeom>
                  <a:avLst/>
                  <a:gdLst>
                    <a:gd name="connsiteX0" fmla="*/ 0 w 87630"/>
                    <a:gd name="connsiteY0" fmla="*/ 11430 h 99060"/>
                    <a:gd name="connsiteX1" fmla="*/ 3810 w 87630"/>
                    <a:gd name="connsiteY1" fmla="*/ 99060 h 99060"/>
                    <a:gd name="connsiteX2" fmla="*/ 87630 w 87630"/>
                    <a:gd name="connsiteY2" fmla="*/ 99060 h 99060"/>
                    <a:gd name="connsiteX3" fmla="*/ 87630 w 87630"/>
                    <a:gd name="connsiteY3" fmla="*/ 60960 h 99060"/>
                    <a:gd name="connsiteX4" fmla="*/ 80010 w 87630"/>
                    <a:gd name="connsiteY4" fmla="*/ 0 h 99060"/>
                    <a:gd name="connsiteX5" fmla="*/ 0 w 87630"/>
                    <a:gd name="connsiteY5" fmla="*/ 11430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99060">
                      <a:moveTo>
                        <a:pt x="0" y="11430"/>
                      </a:moveTo>
                      <a:lnTo>
                        <a:pt x="3810" y="99060"/>
                      </a:lnTo>
                      <a:lnTo>
                        <a:pt x="87630" y="99060"/>
                      </a:lnTo>
                      <a:lnTo>
                        <a:pt x="87630" y="60960"/>
                      </a:lnTo>
                      <a:lnTo>
                        <a:pt x="80010" y="0"/>
                      </a:lnTo>
                      <a:lnTo>
                        <a:pt x="0" y="1143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23"/>
                <p:cNvSpPr/>
                <p:nvPr/>
              </p:nvSpPr>
              <p:spPr>
                <a:xfrm>
                  <a:off x="2956560" y="5139690"/>
                  <a:ext cx="148590" cy="129540"/>
                </a:xfrm>
                <a:custGeom>
                  <a:avLst/>
                  <a:gdLst>
                    <a:gd name="connsiteX0" fmla="*/ 19050 w 148590"/>
                    <a:gd name="connsiteY0" fmla="*/ 0 h 129540"/>
                    <a:gd name="connsiteX1" fmla="*/ 0 w 148590"/>
                    <a:gd name="connsiteY1" fmla="*/ 110490 h 129540"/>
                    <a:gd name="connsiteX2" fmla="*/ 133350 w 148590"/>
                    <a:gd name="connsiteY2" fmla="*/ 129540 h 129540"/>
                    <a:gd name="connsiteX3" fmla="*/ 148590 w 148590"/>
                    <a:gd name="connsiteY3" fmla="*/ 22860 h 129540"/>
                    <a:gd name="connsiteX4" fmla="*/ 19050 w 148590"/>
                    <a:gd name="connsiteY4" fmla="*/ 0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 h="129540">
                      <a:moveTo>
                        <a:pt x="19050" y="0"/>
                      </a:moveTo>
                      <a:lnTo>
                        <a:pt x="0" y="110490"/>
                      </a:lnTo>
                      <a:lnTo>
                        <a:pt x="133350" y="129540"/>
                      </a:lnTo>
                      <a:lnTo>
                        <a:pt x="148590" y="22860"/>
                      </a:lnTo>
                      <a:lnTo>
                        <a:pt x="1905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igura a mano libera 24"/>
                <p:cNvSpPr/>
                <p:nvPr/>
              </p:nvSpPr>
              <p:spPr>
                <a:xfrm>
                  <a:off x="3535680" y="4671060"/>
                  <a:ext cx="175260" cy="293370"/>
                </a:xfrm>
                <a:custGeom>
                  <a:avLst/>
                  <a:gdLst>
                    <a:gd name="connsiteX0" fmla="*/ 53340 w 175260"/>
                    <a:gd name="connsiteY0" fmla="*/ 0 h 293370"/>
                    <a:gd name="connsiteX1" fmla="*/ 175260 w 175260"/>
                    <a:gd name="connsiteY1" fmla="*/ 15240 h 293370"/>
                    <a:gd name="connsiteX2" fmla="*/ 129540 w 175260"/>
                    <a:gd name="connsiteY2" fmla="*/ 293370 h 293370"/>
                    <a:gd name="connsiteX3" fmla="*/ 0 w 175260"/>
                    <a:gd name="connsiteY3" fmla="*/ 266700 h 293370"/>
                    <a:gd name="connsiteX4" fmla="*/ 53340 w 175260"/>
                    <a:gd name="connsiteY4" fmla="*/ 0 h 29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 h="293370">
                      <a:moveTo>
                        <a:pt x="53340" y="0"/>
                      </a:moveTo>
                      <a:lnTo>
                        <a:pt x="175260" y="15240"/>
                      </a:lnTo>
                      <a:lnTo>
                        <a:pt x="129540" y="293370"/>
                      </a:lnTo>
                      <a:lnTo>
                        <a:pt x="0" y="266700"/>
                      </a:lnTo>
                      <a:lnTo>
                        <a:pt x="533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25"/>
                <p:cNvSpPr/>
                <p:nvPr/>
              </p:nvSpPr>
              <p:spPr>
                <a:xfrm>
                  <a:off x="4648200" y="1381125"/>
                  <a:ext cx="3695700" cy="2428875"/>
                </a:xfrm>
                <a:custGeom>
                  <a:avLst/>
                  <a:gdLst>
                    <a:gd name="connsiteX0" fmla="*/ 28575 w 3695700"/>
                    <a:gd name="connsiteY0" fmla="*/ 923925 h 2428875"/>
                    <a:gd name="connsiteX1" fmla="*/ 28575 w 3695700"/>
                    <a:gd name="connsiteY1" fmla="*/ 923925 h 2428875"/>
                    <a:gd name="connsiteX2" fmla="*/ 0 w 3695700"/>
                    <a:gd name="connsiteY2" fmla="*/ 1009650 h 2428875"/>
                    <a:gd name="connsiteX3" fmla="*/ 438150 w 3695700"/>
                    <a:gd name="connsiteY3" fmla="*/ 1038225 h 2428875"/>
                    <a:gd name="connsiteX4" fmla="*/ 257175 w 3695700"/>
                    <a:gd name="connsiteY4" fmla="*/ 1543050 h 2428875"/>
                    <a:gd name="connsiteX5" fmla="*/ 542925 w 3695700"/>
                    <a:gd name="connsiteY5" fmla="*/ 1476375 h 2428875"/>
                    <a:gd name="connsiteX6" fmla="*/ 866775 w 3695700"/>
                    <a:gd name="connsiteY6" fmla="*/ 1409700 h 2428875"/>
                    <a:gd name="connsiteX7" fmla="*/ 1447800 w 3695700"/>
                    <a:gd name="connsiteY7" fmla="*/ 1295400 h 2428875"/>
                    <a:gd name="connsiteX8" fmla="*/ 1704975 w 3695700"/>
                    <a:gd name="connsiteY8" fmla="*/ 1276350 h 2428875"/>
                    <a:gd name="connsiteX9" fmla="*/ 2009775 w 3695700"/>
                    <a:gd name="connsiteY9" fmla="*/ 1219200 h 2428875"/>
                    <a:gd name="connsiteX10" fmla="*/ 2228850 w 3695700"/>
                    <a:gd name="connsiteY10" fmla="*/ 1285875 h 2428875"/>
                    <a:gd name="connsiteX11" fmla="*/ 2447925 w 3695700"/>
                    <a:gd name="connsiteY11" fmla="*/ 1428750 h 2428875"/>
                    <a:gd name="connsiteX12" fmla="*/ 2571750 w 3695700"/>
                    <a:gd name="connsiteY12" fmla="*/ 1609725 h 2428875"/>
                    <a:gd name="connsiteX13" fmla="*/ 2781300 w 3695700"/>
                    <a:gd name="connsiteY13" fmla="*/ 1828800 h 2428875"/>
                    <a:gd name="connsiteX14" fmla="*/ 2952750 w 3695700"/>
                    <a:gd name="connsiteY14" fmla="*/ 2257425 h 2428875"/>
                    <a:gd name="connsiteX15" fmla="*/ 3086100 w 3695700"/>
                    <a:gd name="connsiteY15" fmla="*/ 2428875 h 2428875"/>
                    <a:gd name="connsiteX16" fmla="*/ 3371850 w 3695700"/>
                    <a:gd name="connsiteY16" fmla="*/ 1790700 h 2428875"/>
                    <a:gd name="connsiteX17" fmla="*/ 3629025 w 3695700"/>
                    <a:gd name="connsiteY17" fmla="*/ 1304925 h 2428875"/>
                    <a:gd name="connsiteX18" fmla="*/ 3695700 w 3695700"/>
                    <a:gd name="connsiteY18" fmla="*/ 1209675 h 2428875"/>
                    <a:gd name="connsiteX19" fmla="*/ 3667125 w 3695700"/>
                    <a:gd name="connsiteY19" fmla="*/ 685800 h 2428875"/>
                    <a:gd name="connsiteX20" fmla="*/ 3467100 w 3695700"/>
                    <a:gd name="connsiteY20" fmla="*/ 685800 h 2428875"/>
                    <a:gd name="connsiteX21" fmla="*/ 3333750 w 3695700"/>
                    <a:gd name="connsiteY21" fmla="*/ 742950 h 2428875"/>
                    <a:gd name="connsiteX22" fmla="*/ 3181350 w 3695700"/>
                    <a:gd name="connsiteY22" fmla="*/ 819150 h 2428875"/>
                    <a:gd name="connsiteX23" fmla="*/ 3009900 w 3695700"/>
                    <a:gd name="connsiteY23" fmla="*/ 923925 h 2428875"/>
                    <a:gd name="connsiteX24" fmla="*/ 2647950 w 3695700"/>
                    <a:gd name="connsiteY24" fmla="*/ 762000 h 2428875"/>
                    <a:gd name="connsiteX25" fmla="*/ 2333625 w 3695700"/>
                    <a:gd name="connsiteY25" fmla="*/ 723900 h 2428875"/>
                    <a:gd name="connsiteX26" fmla="*/ 1781175 w 3695700"/>
                    <a:gd name="connsiteY26" fmla="*/ 714375 h 2428875"/>
                    <a:gd name="connsiteX27" fmla="*/ 1724025 w 3695700"/>
                    <a:gd name="connsiteY27" fmla="*/ 561975 h 2428875"/>
                    <a:gd name="connsiteX28" fmla="*/ 1724025 w 3695700"/>
                    <a:gd name="connsiteY28" fmla="*/ 123825 h 2428875"/>
                    <a:gd name="connsiteX29" fmla="*/ 1609725 w 3695700"/>
                    <a:gd name="connsiteY29" fmla="*/ 0 h 2428875"/>
                    <a:gd name="connsiteX30" fmla="*/ 1276350 w 3695700"/>
                    <a:gd name="connsiteY30" fmla="*/ 47625 h 2428875"/>
                    <a:gd name="connsiteX31" fmla="*/ 1133475 w 3695700"/>
                    <a:gd name="connsiteY31" fmla="*/ 190500 h 2428875"/>
                    <a:gd name="connsiteX32" fmla="*/ 952500 w 3695700"/>
                    <a:gd name="connsiteY32" fmla="*/ 419100 h 2428875"/>
                    <a:gd name="connsiteX33" fmla="*/ 762000 w 3695700"/>
                    <a:gd name="connsiteY33" fmla="*/ 628650 h 2428875"/>
                    <a:gd name="connsiteX34" fmla="*/ 600075 w 3695700"/>
                    <a:gd name="connsiteY34" fmla="*/ 790575 h 2428875"/>
                    <a:gd name="connsiteX35" fmla="*/ 314325 w 3695700"/>
                    <a:gd name="connsiteY35" fmla="*/ 923925 h 2428875"/>
                    <a:gd name="connsiteX36" fmla="*/ 28575 w 3695700"/>
                    <a:gd name="connsiteY36" fmla="*/ 923925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95700" h="2428875">
                      <a:moveTo>
                        <a:pt x="28575" y="923925"/>
                      </a:moveTo>
                      <a:lnTo>
                        <a:pt x="28575" y="923925"/>
                      </a:lnTo>
                      <a:lnTo>
                        <a:pt x="0" y="1009650"/>
                      </a:lnTo>
                      <a:lnTo>
                        <a:pt x="438150" y="1038225"/>
                      </a:lnTo>
                      <a:lnTo>
                        <a:pt x="257175" y="1543050"/>
                      </a:lnTo>
                      <a:lnTo>
                        <a:pt x="542925" y="1476375"/>
                      </a:lnTo>
                      <a:lnTo>
                        <a:pt x="866775" y="1409700"/>
                      </a:lnTo>
                      <a:lnTo>
                        <a:pt x="1447800" y="1295400"/>
                      </a:lnTo>
                      <a:lnTo>
                        <a:pt x="1704975" y="1276350"/>
                      </a:lnTo>
                      <a:lnTo>
                        <a:pt x="2009775" y="1219200"/>
                      </a:lnTo>
                      <a:lnTo>
                        <a:pt x="2228850" y="1285875"/>
                      </a:lnTo>
                      <a:lnTo>
                        <a:pt x="2447925" y="1428750"/>
                      </a:lnTo>
                      <a:lnTo>
                        <a:pt x="2571750" y="1609725"/>
                      </a:lnTo>
                      <a:lnTo>
                        <a:pt x="2781300" y="1828800"/>
                      </a:lnTo>
                      <a:lnTo>
                        <a:pt x="2952750" y="2257425"/>
                      </a:lnTo>
                      <a:lnTo>
                        <a:pt x="3086100" y="2428875"/>
                      </a:lnTo>
                      <a:lnTo>
                        <a:pt x="3371850" y="1790700"/>
                      </a:lnTo>
                      <a:lnTo>
                        <a:pt x="3629025" y="1304925"/>
                      </a:lnTo>
                      <a:lnTo>
                        <a:pt x="3695700" y="1209675"/>
                      </a:lnTo>
                      <a:lnTo>
                        <a:pt x="3667125" y="685800"/>
                      </a:lnTo>
                      <a:lnTo>
                        <a:pt x="3467100" y="685800"/>
                      </a:lnTo>
                      <a:lnTo>
                        <a:pt x="3333750" y="742950"/>
                      </a:lnTo>
                      <a:lnTo>
                        <a:pt x="3181350" y="819150"/>
                      </a:lnTo>
                      <a:lnTo>
                        <a:pt x="3009900" y="923925"/>
                      </a:lnTo>
                      <a:lnTo>
                        <a:pt x="2647950" y="762000"/>
                      </a:lnTo>
                      <a:lnTo>
                        <a:pt x="2333625" y="723900"/>
                      </a:lnTo>
                      <a:lnTo>
                        <a:pt x="1781175" y="714375"/>
                      </a:lnTo>
                      <a:lnTo>
                        <a:pt x="1724025" y="561975"/>
                      </a:lnTo>
                      <a:lnTo>
                        <a:pt x="1724025" y="123825"/>
                      </a:lnTo>
                      <a:lnTo>
                        <a:pt x="1609725" y="0"/>
                      </a:lnTo>
                      <a:lnTo>
                        <a:pt x="1276350" y="47625"/>
                      </a:lnTo>
                      <a:lnTo>
                        <a:pt x="1133475" y="190500"/>
                      </a:lnTo>
                      <a:lnTo>
                        <a:pt x="952500" y="419100"/>
                      </a:lnTo>
                      <a:lnTo>
                        <a:pt x="762000" y="628650"/>
                      </a:lnTo>
                      <a:lnTo>
                        <a:pt x="600075" y="790575"/>
                      </a:lnTo>
                      <a:lnTo>
                        <a:pt x="314325" y="923925"/>
                      </a:lnTo>
                      <a:lnTo>
                        <a:pt x="28575" y="923925"/>
                      </a:lnTo>
                      <a:close/>
                    </a:path>
                  </a:pathLst>
                </a:custGeom>
                <a:solidFill>
                  <a:srgbClr val="FFFF9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ext Box 2"/>
                <p:cNvSpPr txBox="1">
                  <a:spLocks noChangeArrowheads="1"/>
                </p:cNvSpPr>
                <p:nvPr/>
              </p:nvSpPr>
              <p:spPr bwMode="auto">
                <a:xfrm>
                  <a:off x="1259633" y="1423165"/>
                  <a:ext cx="2160240" cy="447594"/>
                </a:xfrm>
                <a:prstGeom prst="rect">
                  <a:avLst/>
                </a:prstGeom>
                <a:noFill/>
                <a:ln w="9525">
                  <a:noFill/>
                  <a:miter lim="800000"/>
                  <a:headEnd/>
                  <a:tailEnd/>
                </a:ln>
                <a:effectLst/>
              </p:spPr>
              <p:txBody>
                <a:bodyPr wrap="square">
                  <a:spAutoFit/>
                </a:bodyPr>
                <a:lstStyle/>
                <a:p>
                  <a:r>
                    <a:rPr lang="it-IT" sz="1200" dirty="0" smtClean="0">
                      <a:solidFill>
                        <a:schemeClr val="bg2">
                          <a:lumMod val="25000"/>
                        </a:schemeClr>
                      </a:solidFill>
                      <a:cs typeface="Times New Roman" pitchFamily="18" charset="0"/>
                    </a:rPr>
                    <a:t>FORNACETTE</a:t>
                  </a:r>
                  <a:endParaRPr lang="it-IT" sz="1200" dirty="0">
                    <a:solidFill>
                      <a:schemeClr val="bg2">
                        <a:lumMod val="25000"/>
                      </a:schemeClr>
                    </a:solidFill>
                  </a:endParaRPr>
                </a:p>
              </p:txBody>
            </p:sp>
            <p:sp>
              <p:nvSpPr>
                <p:cNvPr id="28" name="Figura a mano libera 27"/>
                <p:cNvSpPr/>
                <p:nvPr/>
              </p:nvSpPr>
              <p:spPr>
                <a:xfrm>
                  <a:off x="1019175" y="3543300"/>
                  <a:ext cx="4838700" cy="2190750"/>
                </a:xfrm>
                <a:custGeom>
                  <a:avLst/>
                  <a:gdLst>
                    <a:gd name="connsiteX0" fmla="*/ 0 w 4838700"/>
                    <a:gd name="connsiteY0" fmla="*/ 990600 h 2190750"/>
                    <a:gd name="connsiteX1" fmla="*/ 19050 w 4838700"/>
                    <a:gd name="connsiteY1" fmla="*/ 1085850 h 2190750"/>
                    <a:gd name="connsiteX2" fmla="*/ 133350 w 4838700"/>
                    <a:gd name="connsiteY2" fmla="*/ 1247775 h 2190750"/>
                    <a:gd name="connsiteX3" fmla="*/ 228600 w 4838700"/>
                    <a:gd name="connsiteY3" fmla="*/ 1371600 h 2190750"/>
                    <a:gd name="connsiteX4" fmla="*/ 266700 w 4838700"/>
                    <a:gd name="connsiteY4" fmla="*/ 1571625 h 2190750"/>
                    <a:gd name="connsiteX5" fmla="*/ 1285875 w 4838700"/>
                    <a:gd name="connsiteY5" fmla="*/ 1762125 h 2190750"/>
                    <a:gd name="connsiteX6" fmla="*/ 1285875 w 4838700"/>
                    <a:gd name="connsiteY6" fmla="*/ 1933575 h 2190750"/>
                    <a:gd name="connsiteX7" fmla="*/ 1390650 w 4838700"/>
                    <a:gd name="connsiteY7" fmla="*/ 2028825 h 2190750"/>
                    <a:gd name="connsiteX8" fmla="*/ 1390650 w 4838700"/>
                    <a:gd name="connsiteY8" fmla="*/ 2133600 h 2190750"/>
                    <a:gd name="connsiteX9" fmla="*/ 1447800 w 4838700"/>
                    <a:gd name="connsiteY9" fmla="*/ 2181225 h 2190750"/>
                    <a:gd name="connsiteX10" fmla="*/ 4733925 w 4838700"/>
                    <a:gd name="connsiteY10" fmla="*/ 2190750 h 2190750"/>
                    <a:gd name="connsiteX11" fmla="*/ 4733925 w 4838700"/>
                    <a:gd name="connsiteY11" fmla="*/ 2085975 h 2190750"/>
                    <a:gd name="connsiteX12" fmla="*/ 4743450 w 4838700"/>
                    <a:gd name="connsiteY12" fmla="*/ 1895475 h 2190750"/>
                    <a:gd name="connsiteX13" fmla="*/ 4514850 w 4838700"/>
                    <a:gd name="connsiteY13" fmla="*/ 1895475 h 2190750"/>
                    <a:gd name="connsiteX14" fmla="*/ 4514850 w 4838700"/>
                    <a:gd name="connsiteY14" fmla="*/ 1809750 h 2190750"/>
                    <a:gd name="connsiteX15" fmla="*/ 4838700 w 4838700"/>
                    <a:gd name="connsiteY15" fmla="*/ 990600 h 2190750"/>
                    <a:gd name="connsiteX16" fmla="*/ 4457700 w 4838700"/>
                    <a:gd name="connsiteY16" fmla="*/ 914400 h 2190750"/>
                    <a:gd name="connsiteX17" fmla="*/ 4438650 w 4838700"/>
                    <a:gd name="connsiteY17" fmla="*/ 1095375 h 2190750"/>
                    <a:gd name="connsiteX18" fmla="*/ 2295525 w 4838700"/>
                    <a:gd name="connsiteY18" fmla="*/ 895350 h 2190750"/>
                    <a:gd name="connsiteX19" fmla="*/ 2162175 w 4838700"/>
                    <a:gd name="connsiteY19" fmla="*/ 819150 h 2190750"/>
                    <a:gd name="connsiteX20" fmla="*/ 2105025 w 4838700"/>
                    <a:gd name="connsiteY20" fmla="*/ 762000 h 2190750"/>
                    <a:gd name="connsiteX21" fmla="*/ 2209800 w 4838700"/>
                    <a:gd name="connsiteY21" fmla="*/ 542925 h 2190750"/>
                    <a:gd name="connsiteX22" fmla="*/ 2600325 w 4838700"/>
                    <a:gd name="connsiteY22" fmla="*/ 247650 h 2190750"/>
                    <a:gd name="connsiteX23" fmla="*/ 2714625 w 4838700"/>
                    <a:gd name="connsiteY23" fmla="*/ 133350 h 2190750"/>
                    <a:gd name="connsiteX24" fmla="*/ 2667000 w 4838700"/>
                    <a:gd name="connsiteY24" fmla="*/ 66675 h 2190750"/>
                    <a:gd name="connsiteX25" fmla="*/ 2495550 w 4838700"/>
                    <a:gd name="connsiteY25" fmla="*/ 0 h 2190750"/>
                    <a:gd name="connsiteX26" fmla="*/ 2466975 w 4838700"/>
                    <a:gd name="connsiteY26" fmla="*/ 85725 h 2190750"/>
                    <a:gd name="connsiteX27" fmla="*/ 2171700 w 4838700"/>
                    <a:gd name="connsiteY27" fmla="*/ 66675 h 2190750"/>
                    <a:gd name="connsiteX28" fmla="*/ 2038350 w 4838700"/>
                    <a:gd name="connsiteY28" fmla="*/ 114300 h 2190750"/>
                    <a:gd name="connsiteX29" fmla="*/ 2028825 w 4838700"/>
                    <a:gd name="connsiteY29" fmla="*/ 619125 h 2190750"/>
                    <a:gd name="connsiteX30" fmla="*/ 1781175 w 4838700"/>
                    <a:gd name="connsiteY30" fmla="*/ 752475 h 2190750"/>
                    <a:gd name="connsiteX31" fmla="*/ 1476375 w 4838700"/>
                    <a:gd name="connsiteY31" fmla="*/ 828675 h 2190750"/>
                    <a:gd name="connsiteX32" fmla="*/ 1181100 w 4838700"/>
                    <a:gd name="connsiteY32" fmla="*/ 752475 h 2190750"/>
                    <a:gd name="connsiteX33" fmla="*/ 1009650 w 4838700"/>
                    <a:gd name="connsiteY33" fmla="*/ 723900 h 2190750"/>
                    <a:gd name="connsiteX34" fmla="*/ 847725 w 4838700"/>
                    <a:gd name="connsiteY34" fmla="*/ 904875 h 2190750"/>
                    <a:gd name="connsiteX35" fmla="*/ 609600 w 4838700"/>
                    <a:gd name="connsiteY35" fmla="*/ 1009650 h 2190750"/>
                    <a:gd name="connsiteX36" fmla="*/ 352425 w 4838700"/>
                    <a:gd name="connsiteY36" fmla="*/ 1095375 h 2190750"/>
                    <a:gd name="connsiteX37" fmla="*/ 161925 w 4838700"/>
                    <a:gd name="connsiteY37" fmla="*/ 1066800 h 2190750"/>
                    <a:gd name="connsiteX38" fmla="*/ 0 w 4838700"/>
                    <a:gd name="connsiteY38" fmla="*/ 99060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38700" h="2190750">
                      <a:moveTo>
                        <a:pt x="0" y="990600"/>
                      </a:moveTo>
                      <a:lnTo>
                        <a:pt x="19050" y="1085850"/>
                      </a:lnTo>
                      <a:lnTo>
                        <a:pt x="133350" y="1247775"/>
                      </a:lnTo>
                      <a:lnTo>
                        <a:pt x="228600" y="1371600"/>
                      </a:lnTo>
                      <a:lnTo>
                        <a:pt x="266700" y="1571625"/>
                      </a:lnTo>
                      <a:lnTo>
                        <a:pt x="1285875" y="1762125"/>
                      </a:lnTo>
                      <a:lnTo>
                        <a:pt x="1285875" y="1933575"/>
                      </a:lnTo>
                      <a:lnTo>
                        <a:pt x="1390650" y="2028825"/>
                      </a:lnTo>
                      <a:lnTo>
                        <a:pt x="1390650" y="2133600"/>
                      </a:lnTo>
                      <a:lnTo>
                        <a:pt x="1447800" y="2181225"/>
                      </a:lnTo>
                      <a:lnTo>
                        <a:pt x="4733925" y="2190750"/>
                      </a:lnTo>
                      <a:lnTo>
                        <a:pt x="4733925" y="2085975"/>
                      </a:lnTo>
                      <a:lnTo>
                        <a:pt x="4743450" y="1895475"/>
                      </a:lnTo>
                      <a:lnTo>
                        <a:pt x="4514850" y="1895475"/>
                      </a:lnTo>
                      <a:lnTo>
                        <a:pt x="4514850" y="1809750"/>
                      </a:lnTo>
                      <a:lnTo>
                        <a:pt x="4838700" y="990600"/>
                      </a:lnTo>
                      <a:lnTo>
                        <a:pt x="4457700" y="914400"/>
                      </a:lnTo>
                      <a:lnTo>
                        <a:pt x="4438650" y="1095375"/>
                      </a:lnTo>
                      <a:lnTo>
                        <a:pt x="2295525" y="895350"/>
                      </a:lnTo>
                      <a:lnTo>
                        <a:pt x="2162175" y="819150"/>
                      </a:lnTo>
                      <a:lnTo>
                        <a:pt x="2105025" y="762000"/>
                      </a:lnTo>
                      <a:lnTo>
                        <a:pt x="2209800" y="542925"/>
                      </a:lnTo>
                      <a:lnTo>
                        <a:pt x="2600325" y="247650"/>
                      </a:lnTo>
                      <a:lnTo>
                        <a:pt x="2714625" y="133350"/>
                      </a:lnTo>
                      <a:lnTo>
                        <a:pt x="2667000" y="66675"/>
                      </a:lnTo>
                      <a:lnTo>
                        <a:pt x="2495550" y="0"/>
                      </a:lnTo>
                      <a:lnTo>
                        <a:pt x="2466975" y="85725"/>
                      </a:lnTo>
                      <a:lnTo>
                        <a:pt x="2171700" y="66675"/>
                      </a:lnTo>
                      <a:lnTo>
                        <a:pt x="2038350" y="114300"/>
                      </a:lnTo>
                      <a:lnTo>
                        <a:pt x="2028825" y="619125"/>
                      </a:lnTo>
                      <a:lnTo>
                        <a:pt x="1781175" y="752475"/>
                      </a:lnTo>
                      <a:lnTo>
                        <a:pt x="1476375" y="828675"/>
                      </a:lnTo>
                      <a:lnTo>
                        <a:pt x="1181100" y="752475"/>
                      </a:lnTo>
                      <a:lnTo>
                        <a:pt x="1009650" y="723900"/>
                      </a:lnTo>
                      <a:lnTo>
                        <a:pt x="847725" y="904875"/>
                      </a:lnTo>
                      <a:lnTo>
                        <a:pt x="609600" y="1009650"/>
                      </a:lnTo>
                      <a:lnTo>
                        <a:pt x="352425" y="1095375"/>
                      </a:lnTo>
                      <a:lnTo>
                        <a:pt x="161925" y="1066800"/>
                      </a:lnTo>
                      <a:lnTo>
                        <a:pt x="0" y="990600"/>
                      </a:lnTo>
                      <a:close/>
                    </a:path>
                  </a:pathLst>
                </a:custGeom>
                <a:solidFill>
                  <a:srgbClr val="92D05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Rettangolo 9"/>
              <p:cNvSpPr/>
              <p:nvPr/>
            </p:nvSpPr>
            <p:spPr>
              <a:xfrm>
                <a:off x="683568" y="980728"/>
                <a:ext cx="504056" cy="144016"/>
              </a:xfrm>
              <a:prstGeom prst="rect">
                <a:avLst/>
              </a:prstGeom>
              <a:solidFill>
                <a:srgbClr val="FFFF99">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683568" y="1196752"/>
                <a:ext cx="504056" cy="144016"/>
              </a:xfrm>
              <a:prstGeom prst="rect">
                <a:avLst/>
              </a:prstGeom>
              <a:solidFill>
                <a:srgbClr val="92D05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11"/>
              <p:cNvSpPr/>
              <p:nvPr/>
            </p:nvSpPr>
            <p:spPr>
              <a:xfrm>
                <a:off x="4371975" y="2181225"/>
                <a:ext cx="866775" cy="1152525"/>
              </a:xfrm>
              <a:custGeom>
                <a:avLst/>
                <a:gdLst>
                  <a:gd name="connsiteX0" fmla="*/ 66675 w 866775"/>
                  <a:gd name="connsiteY0" fmla="*/ 0 h 1152525"/>
                  <a:gd name="connsiteX1" fmla="*/ 0 w 866775"/>
                  <a:gd name="connsiteY1" fmla="*/ 76200 h 1152525"/>
                  <a:gd name="connsiteX2" fmla="*/ 38100 w 866775"/>
                  <a:gd name="connsiteY2" fmla="*/ 190500 h 1152525"/>
                  <a:gd name="connsiteX3" fmla="*/ 19050 w 866775"/>
                  <a:gd name="connsiteY3" fmla="*/ 238125 h 1152525"/>
                  <a:gd name="connsiteX4" fmla="*/ 19050 w 866775"/>
                  <a:gd name="connsiteY4" fmla="*/ 238125 h 1152525"/>
                  <a:gd name="connsiteX5" fmla="*/ 19050 w 866775"/>
                  <a:gd name="connsiteY5" fmla="*/ 238125 h 1152525"/>
                  <a:gd name="connsiteX6" fmla="*/ 38100 w 866775"/>
                  <a:gd name="connsiteY6" fmla="*/ 323850 h 1152525"/>
                  <a:gd name="connsiteX7" fmla="*/ 161925 w 866775"/>
                  <a:gd name="connsiteY7" fmla="*/ 695325 h 1152525"/>
                  <a:gd name="connsiteX8" fmla="*/ 9525 w 866775"/>
                  <a:gd name="connsiteY8" fmla="*/ 981075 h 1152525"/>
                  <a:gd name="connsiteX9" fmla="*/ 200025 w 866775"/>
                  <a:gd name="connsiteY9" fmla="*/ 1076325 h 1152525"/>
                  <a:gd name="connsiteX10" fmla="*/ 304800 w 866775"/>
                  <a:gd name="connsiteY10" fmla="*/ 1152525 h 1152525"/>
                  <a:gd name="connsiteX11" fmla="*/ 447675 w 866775"/>
                  <a:gd name="connsiteY11" fmla="*/ 876300 h 1152525"/>
                  <a:gd name="connsiteX12" fmla="*/ 438150 w 866775"/>
                  <a:gd name="connsiteY12" fmla="*/ 781050 h 1152525"/>
                  <a:gd name="connsiteX13" fmla="*/ 866775 w 866775"/>
                  <a:gd name="connsiteY13" fmla="*/ 904875 h 1152525"/>
                  <a:gd name="connsiteX14" fmla="*/ 752475 w 866775"/>
                  <a:gd name="connsiteY14" fmla="*/ 742950 h 1152525"/>
                  <a:gd name="connsiteX15" fmla="*/ 676275 w 866775"/>
                  <a:gd name="connsiteY15" fmla="*/ 742950 h 1152525"/>
                  <a:gd name="connsiteX16" fmla="*/ 609600 w 866775"/>
                  <a:gd name="connsiteY16" fmla="*/ 666750 h 1152525"/>
                  <a:gd name="connsiteX17" fmla="*/ 523875 w 866775"/>
                  <a:gd name="connsiteY17" fmla="*/ 628650 h 1152525"/>
                  <a:gd name="connsiteX18" fmla="*/ 495300 w 866775"/>
                  <a:gd name="connsiteY18" fmla="*/ 400050 h 1152525"/>
                  <a:gd name="connsiteX19" fmla="*/ 447675 w 866775"/>
                  <a:gd name="connsiteY19" fmla="*/ 342900 h 1152525"/>
                  <a:gd name="connsiteX20" fmla="*/ 447675 w 866775"/>
                  <a:gd name="connsiteY20" fmla="*/ 266700 h 1152525"/>
                  <a:gd name="connsiteX21" fmla="*/ 352425 w 866775"/>
                  <a:gd name="connsiteY21" fmla="*/ 142875 h 1152525"/>
                  <a:gd name="connsiteX22" fmla="*/ 323850 w 866775"/>
                  <a:gd name="connsiteY22" fmla="*/ 247650 h 1152525"/>
                  <a:gd name="connsiteX23" fmla="*/ 209550 w 866775"/>
                  <a:gd name="connsiteY23" fmla="*/ 133350 h 1152525"/>
                  <a:gd name="connsiteX24" fmla="*/ 104775 w 866775"/>
                  <a:gd name="connsiteY24" fmla="*/ 152400 h 1152525"/>
                  <a:gd name="connsiteX25" fmla="*/ 142875 w 866775"/>
                  <a:gd name="connsiteY25" fmla="*/ 28575 h 1152525"/>
                  <a:gd name="connsiteX26" fmla="*/ 123825 w 866775"/>
                  <a:gd name="connsiteY26" fmla="*/ 28575 h 1152525"/>
                  <a:gd name="connsiteX27" fmla="*/ 66675 w 866775"/>
                  <a:gd name="connsiteY27" fmla="*/ 0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6775" h="1152525">
                    <a:moveTo>
                      <a:pt x="66675" y="0"/>
                    </a:moveTo>
                    <a:lnTo>
                      <a:pt x="0" y="76200"/>
                    </a:lnTo>
                    <a:lnTo>
                      <a:pt x="38100" y="190500"/>
                    </a:lnTo>
                    <a:lnTo>
                      <a:pt x="19050" y="238125"/>
                    </a:lnTo>
                    <a:lnTo>
                      <a:pt x="19050" y="238125"/>
                    </a:lnTo>
                    <a:lnTo>
                      <a:pt x="19050" y="238125"/>
                    </a:lnTo>
                    <a:lnTo>
                      <a:pt x="38100" y="323850"/>
                    </a:lnTo>
                    <a:lnTo>
                      <a:pt x="161925" y="695325"/>
                    </a:lnTo>
                    <a:lnTo>
                      <a:pt x="9525" y="981075"/>
                    </a:lnTo>
                    <a:lnTo>
                      <a:pt x="200025" y="1076325"/>
                    </a:lnTo>
                    <a:lnTo>
                      <a:pt x="304800" y="1152525"/>
                    </a:lnTo>
                    <a:lnTo>
                      <a:pt x="447675" y="876300"/>
                    </a:lnTo>
                    <a:lnTo>
                      <a:pt x="438150" y="781050"/>
                    </a:lnTo>
                    <a:lnTo>
                      <a:pt x="866775" y="904875"/>
                    </a:lnTo>
                    <a:lnTo>
                      <a:pt x="752475" y="742950"/>
                    </a:lnTo>
                    <a:lnTo>
                      <a:pt x="676275" y="742950"/>
                    </a:lnTo>
                    <a:lnTo>
                      <a:pt x="609600" y="666750"/>
                    </a:lnTo>
                    <a:lnTo>
                      <a:pt x="523875" y="628650"/>
                    </a:lnTo>
                    <a:lnTo>
                      <a:pt x="495300" y="400050"/>
                    </a:lnTo>
                    <a:lnTo>
                      <a:pt x="447675" y="342900"/>
                    </a:lnTo>
                    <a:lnTo>
                      <a:pt x="447675" y="266700"/>
                    </a:lnTo>
                    <a:lnTo>
                      <a:pt x="352425" y="142875"/>
                    </a:lnTo>
                    <a:lnTo>
                      <a:pt x="323850" y="247650"/>
                    </a:lnTo>
                    <a:lnTo>
                      <a:pt x="209550" y="133350"/>
                    </a:lnTo>
                    <a:lnTo>
                      <a:pt x="104775" y="152400"/>
                    </a:lnTo>
                    <a:lnTo>
                      <a:pt x="142875" y="28575"/>
                    </a:lnTo>
                    <a:lnTo>
                      <a:pt x="123825" y="28575"/>
                    </a:lnTo>
                    <a:lnTo>
                      <a:pt x="66675" y="0"/>
                    </a:lnTo>
                    <a:close/>
                  </a:path>
                </a:pathLst>
              </a:custGeom>
              <a:solidFill>
                <a:schemeClr val="accent6">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683568" y="1412776"/>
                <a:ext cx="504056" cy="144016"/>
              </a:xfrm>
              <a:prstGeom prst="rect">
                <a:avLst/>
              </a:prstGeom>
              <a:solidFill>
                <a:schemeClr val="accent6">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115616" y="1290246"/>
                <a:ext cx="1058623" cy="338554"/>
              </a:xfrm>
              <a:prstGeom prst="rect">
                <a:avLst/>
              </a:prstGeom>
            </p:spPr>
            <p:txBody>
              <a:bodyPr wrap="none">
                <a:spAutoFit/>
              </a:bodyPr>
              <a:lstStyle/>
              <a:p>
                <a:r>
                  <a:rPr lang="it-IT" sz="1600" dirty="0" smtClean="0">
                    <a:solidFill>
                      <a:schemeClr val="bg2">
                        <a:lumMod val="25000"/>
                      </a:schemeClr>
                    </a:solidFill>
                    <a:cs typeface="Times New Roman" pitchFamily="18" charset="0"/>
                  </a:rPr>
                  <a:t> </a:t>
                </a:r>
                <a:r>
                  <a:rPr lang="it-IT" sz="1200" dirty="0" smtClean="0">
                    <a:solidFill>
                      <a:schemeClr val="bg2">
                        <a:lumMod val="25000"/>
                      </a:schemeClr>
                    </a:solidFill>
                    <a:cs typeface="Times New Roman" pitchFamily="18" charset="0"/>
                  </a:rPr>
                  <a:t>OLTRARNO</a:t>
                </a:r>
                <a:endParaRPr lang="it-IT" sz="1200" dirty="0">
                  <a:solidFill>
                    <a:schemeClr val="bg2">
                      <a:lumMod val="25000"/>
                    </a:schemeClr>
                  </a:solidFill>
                </a:endParaRPr>
              </a:p>
            </p:txBody>
          </p:sp>
          <p:sp>
            <p:nvSpPr>
              <p:cNvPr id="15" name="Figura a mano libera 14"/>
              <p:cNvSpPr/>
              <p:nvPr/>
            </p:nvSpPr>
            <p:spPr>
              <a:xfrm>
                <a:off x="1009650" y="1885950"/>
                <a:ext cx="4648200" cy="1857375"/>
              </a:xfrm>
              <a:custGeom>
                <a:avLst/>
                <a:gdLst>
                  <a:gd name="connsiteX0" fmla="*/ 4648200 w 4648200"/>
                  <a:gd name="connsiteY0" fmla="*/ 1857375 h 1857375"/>
                  <a:gd name="connsiteX1" fmla="*/ 4648200 w 4648200"/>
                  <a:gd name="connsiteY1" fmla="*/ 1857375 h 1857375"/>
                  <a:gd name="connsiteX2" fmla="*/ 4495800 w 4648200"/>
                  <a:gd name="connsiteY2" fmla="*/ 1743075 h 1857375"/>
                  <a:gd name="connsiteX3" fmla="*/ 4419600 w 4648200"/>
                  <a:gd name="connsiteY3" fmla="*/ 1552575 h 1857375"/>
                  <a:gd name="connsiteX4" fmla="*/ 4352925 w 4648200"/>
                  <a:gd name="connsiteY4" fmla="*/ 1343025 h 1857375"/>
                  <a:gd name="connsiteX5" fmla="*/ 4257675 w 4648200"/>
                  <a:gd name="connsiteY5" fmla="*/ 1085850 h 1857375"/>
                  <a:gd name="connsiteX6" fmla="*/ 4086225 w 4648200"/>
                  <a:gd name="connsiteY6" fmla="*/ 752475 h 1857375"/>
                  <a:gd name="connsiteX7" fmla="*/ 3981450 w 4648200"/>
                  <a:gd name="connsiteY7" fmla="*/ 552450 h 1857375"/>
                  <a:gd name="connsiteX8" fmla="*/ 3924300 w 4648200"/>
                  <a:gd name="connsiteY8" fmla="*/ 447675 h 1857375"/>
                  <a:gd name="connsiteX9" fmla="*/ 3829050 w 4648200"/>
                  <a:gd name="connsiteY9" fmla="*/ 342900 h 1857375"/>
                  <a:gd name="connsiteX10" fmla="*/ 3724275 w 4648200"/>
                  <a:gd name="connsiteY10" fmla="*/ 200025 h 1857375"/>
                  <a:gd name="connsiteX11" fmla="*/ 3514725 w 4648200"/>
                  <a:gd name="connsiteY11" fmla="*/ 114300 h 1857375"/>
                  <a:gd name="connsiteX12" fmla="*/ 3390900 w 4648200"/>
                  <a:gd name="connsiteY12" fmla="*/ 85725 h 1857375"/>
                  <a:gd name="connsiteX13" fmla="*/ 3152775 w 4648200"/>
                  <a:gd name="connsiteY13" fmla="*/ 104775 h 1857375"/>
                  <a:gd name="connsiteX14" fmla="*/ 2838450 w 4648200"/>
                  <a:gd name="connsiteY14" fmla="*/ 161925 h 1857375"/>
                  <a:gd name="connsiteX15" fmla="*/ 2600325 w 4648200"/>
                  <a:gd name="connsiteY15" fmla="*/ 228600 h 1857375"/>
                  <a:gd name="connsiteX16" fmla="*/ 2390775 w 4648200"/>
                  <a:gd name="connsiteY16" fmla="*/ 266700 h 1857375"/>
                  <a:gd name="connsiteX17" fmla="*/ 2247900 w 4648200"/>
                  <a:gd name="connsiteY17" fmla="*/ 276225 h 1857375"/>
                  <a:gd name="connsiteX18" fmla="*/ 2000250 w 4648200"/>
                  <a:gd name="connsiteY18" fmla="*/ 180975 h 1857375"/>
                  <a:gd name="connsiteX19" fmla="*/ 1781175 w 4648200"/>
                  <a:gd name="connsiteY19" fmla="*/ 85725 h 1857375"/>
                  <a:gd name="connsiteX20" fmla="*/ 1533525 w 4648200"/>
                  <a:gd name="connsiteY20" fmla="*/ 0 h 1857375"/>
                  <a:gd name="connsiteX21" fmla="*/ 1285875 w 4648200"/>
                  <a:gd name="connsiteY21" fmla="*/ 0 h 1857375"/>
                  <a:gd name="connsiteX22" fmla="*/ 1095375 w 4648200"/>
                  <a:gd name="connsiteY22" fmla="*/ 0 h 1857375"/>
                  <a:gd name="connsiteX23" fmla="*/ 914400 w 4648200"/>
                  <a:gd name="connsiteY23" fmla="*/ 28575 h 1857375"/>
                  <a:gd name="connsiteX24" fmla="*/ 762000 w 4648200"/>
                  <a:gd name="connsiteY24" fmla="*/ 104775 h 1857375"/>
                  <a:gd name="connsiteX25" fmla="*/ 638175 w 4648200"/>
                  <a:gd name="connsiteY25" fmla="*/ 314325 h 1857375"/>
                  <a:gd name="connsiteX26" fmla="*/ 581025 w 4648200"/>
                  <a:gd name="connsiteY26" fmla="*/ 485775 h 1857375"/>
                  <a:gd name="connsiteX27" fmla="*/ 485775 w 4648200"/>
                  <a:gd name="connsiteY27" fmla="*/ 752475 h 1857375"/>
                  <a:gd name="connsiteX28" fmla="*/ 428625 w 4648200"/>
                  <a:gd name="connsiteY28" fmla="*/ 876300 h 1857375"/>
                  <a:gd name="connsiteX29" fmla="*/ 333375 w 4648200"/>
                  <a:gd name="connsiteY29" fmla="*/ 962025 h 1857375"/>
                  <a:gd name="connsiteX30" fmla="*/ 247650 w 4648200"/>
                  <a:gd name="connsiteY30" fmla="*/ 1047750 h 1857375"/>
                  <a:gd name="connsiteX31" fmla="*/ 161925 w 4648200"/>
                  <a:gd name="connsiteY31" fmla="*/ 1047750 h 1857375"/>
                  <a:gd name="connsiteX32" fmla="*/ 47625 w 4648200"/>
                  <a:gd name="connsiteY32" fmla="*/ 1038225 h 1857375"/>
                  <a:gd name="connsiteX33" fmla="*/ 0 w 4648200"/>
                  <a:gd name="connsiteY33" fmla="*/ 100012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48200" h="1857375">
                    <a:moveTo>
                      <a:pt x="4648200" y="1857375"/>
                    </a:moveTo>
                    <a:lnTo>
                      <a:pt x="4648200" y="1857375"/>
                    </a:lnTo>
                    <a:lnTo>
                      <a:pt x="4495800" y="1743075"/>
                    </a:lnTo>
                    <a:lnTo>
                      <a:pt x="4419600" y="1552575"/>
                    </a:lnTo>
                    <a:lnTo>
                      <a:pt x="4352925" y="1343025"/>
                    </a:lnTo>
                    <a:lnTo>
                      <a:pt x="4257675" y="1085850"/>
                    </a:lnTo>
                    <a:lnTo>
                      <a:pt x="4086225" y="752475"/>
                    </a:lnTo>
                    <a:lnTo>
                      <a:pt x="3981450" y="552450"/>
                    </a:lnTo>
                    <a:lnTo>
                      <a:pt x="3924300" y="447675"/>
                    </a:lnTo>
                    <a:lnTo>
                      <a:pt x="3829050" y="342900"/>
                    </a:lnTo>
                    <a:lnTo>
                      <a:pt x="3724275" y="200025"/>
                    </a:lnTo>
                    <a:lnTo>
                      <a:pt x="3514725" y="114300"/>
                    </a:lnTo>
                    <a:lnTo>
                      <a:pt x="3390900" y="85725"/>
                    </a:lnTo>
                    <a:lnTo>
                      <a:pt x="3152775" y="104775"/>
                    </a:lnTo>
                    <a:lnTo>
                      <a:pt x="2838450" y="161925"/>
                    </a:lnTo>
                    <a:lnTo>
                      <a:pt x="2600325" y="228600"/>
                    </a:lnTo>
                    <a:lnTo>
                      <a:pt x="2390775" y="266700"/>
                    </a:lnTo>
                    <a:lnTo>
                      <a:pt x="2247900" y="276225"/>
                    </a:lnTo>
                    <a:lnTo>
                      <a:pt x="2000250" y="180975"/>
                    </a:lnTo>
                    <a:lnTo>
                      <a:pt x="1781175" y="85725"/>
                    </a:lnTo>
                    <a:lnTo>
                      <a:pt x="1533525" y="0"/>
                    </a:lnTo>
                    <a:lnTo>
                      <a:pt x="1285875" y="0"/>
                    </a:lnTo>
                    <a:lnTo>
                      <a:pt x="1095375" y="0"/>
                    </a:lnTo>
                    <a:lnTo>
                      <a:pt x="914400" y="28575"/>
                    </a:lnTo>
                    <a:lnTo>
                      <a:pt x="762000" y="104775"/>
                    </a:lnTo>
                    <a:lnTo>
                      <a:pt x="638175" y="314325"/>
                    </a:lnTo>
                    <a:lnTo>
                      <a:pt x="581025" y="485775"/>
                    </a:lnTo>
                    <a:lnTo>
                      <a:pt x="485775" y="752475"/>
                    </a:lnTo>
                    <a:lnTo>
                      <a:pt x="428625" y="876300"/>
                    </a:lnTo>
                    <a:lnTo>
                      <a:pt x="333375" y="962025"/>
                    </a:lnTo>
                    <a:lnTo>
                      <a:pt x="247650" y="1047750"/>
                    </a:lnTo>
                    <a:lnTo>
                      <a:pt x="161925" y="1047750"/>
                    </a:lnTo>
                    <a:lnTo>
                      <a:pt x="47625" y="1038225"/>
                    </a:lnTo>
                    <a:lnTo>
                      <a:pt x="0" y="1000125"/>
                    </a:lnTo>
                  </a:path>
                </a:pathLst>
              </a:custGeom>
              <a:ln w="161925">
                <a:gradFill>
                  <a:gsLst>
                    <a:gs pos="0">
                      <a:srgbClr val="8488C4">
                        <a:alpha val="79000"/>
                      </a:srgbClr>
                    </a:gs>
                    <a:gs pos="53000">
                      <a:srgbClr val="D4DEFF"/>
                    </a:gs>
                    <a:gs pos="83000">
                      <a:srgbClr val="D4DEFF"/>
                    </a:gs>
                    <a:gs pos="100000">
                      <a:srgbClr val="96AB94"/>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29" name="Rettangolo 28"/>
            <p:cNvSpPr/>
            <p:nvPr/>
          </p:nvSpPr>
          <p:spPr>
            <a:xfrm>
              <a:off x="2123728" y="2831450"/>
              <a:ext cx="504056" cy="144016"/>
            </a:xfrm>
            <a:prstGeom prst="rect">
              <a:avLst/>
            </a:prstGeom>
            <a:solidFill>
              <a:srgbClr val="CC99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2555776" y="2708920"/>
              <a:ext cx="1350050" cy="338554"/>
            </a:xfrm>
            <a:prstGeom prst="rect">
              <a:avLst/>
            </a:prstGeom>
          </p:spPr>
          <p:txBody>
            <a:bodyPr wrap="none">
              <a:spAutoFit/>
            </a:bodyPr>
            <a:lstStyle/>
            <a:p>
              <a:r>
                <a:rPr lang="it-IT" sz="1600" dirty="0" smtClean="0">
                  <a:solidFill>
                    <a:schemeClr val="bg2">
                      <a:lumMod val="25000"/>
                    </a:schemeClr>
                  </a:solidFill>
                  <a:cs typeface="Times New Roman" pitchFamily="18" charset="0"/>
                </a:rPr>
                <a:t> </a:t>
              </a:r>
              <a:r>
                <a:rPr lang="it-IT" sz="1200" dirty="0" smtClean="0">
                  <a:solidFill>
                    <a:schemeClr val="bg2">
                      <a:lumMod val="25000"/>
                    </a:schemeClr>
                  </a:solidFill>
                  <a:cs typeface="Times New Roman" pitchFamily="18" charset="0"/>
                </a:rPr>
                <a:t>CASE BIANCHE</a:t>
              </a:r>
              <a:endParaRPr lang="it-IT" sz="1200" dirty="0">
                <a:solidFill>
                  <a:schemeClr val="bg2">
                    <a:lumMod val="25000"/>
                  </a:schemeClr>
                </a:solidFill>
              </a:endParaRPr>
            </a:p>
          </p:txBody>
        </p:sp>
      </p:grpSp>
      <p:sp>
        <p:nvSpPr>
          <p:cNvPr id="35" name="Figura a mano libera 34"/>
          <p:cNvSpPr/>
          <p:nvPr/>
        </p:nvSpPr>
        <p:spPr>
          <a:xfrm>
            <a:off x="3800610" y="3198233"/>
            <a:ext cx="2054150" cy="602377"/>
          </a:xfrm>
          <a:custGeom>
            <a:avLst/>
            <a:gdLst>
              <a:gd name="connsiteX0" fmla="*/ 13001 w 2054150"/>
              <a:gd name="connsiteY0" fmla="*/ 0 h 602377"/>
              <a:gd name="connsiteX1" fmla="*/ 13001 w 2054150"/>
              <a:gd name="connsiteY1" fmla="*/ 0 h 602377"/>
              <a:gd name="connsiteX2" fmla="*/ 0 w 2054150"/>
              <a:gd name="connsiteY2" fmla="*/ 476702 h 602377"/>
              <a:gd name="connsiteX3" fmla="*/ 65005 w 2054150"/>
              <a:gd name="connsiteY3" fmla="*/ 459367 h 602377"/>
              <a:gd name="connsiteX4" fmla="*/ 147345 w 2054150"/>
              <a:gd name="connsiteY4" fmla="*/ 468034 h 602377"/>
              <a:gd name="connsiteX5" fmla="*/ 190681 w 2054150"/>
              <a:gd name="connsiteY5" fmla="*/ 481035 h 602377"/>
              <a:gd name="connsiteX6" fmla="*/ 299022 w 2054150"/>
              <a:gd name="connsiteY6" fmla="*/ 533039 h 602377"/>
              <a:gd name="connsiteX7" fmla="*/ 325024 w 2054150"/>
              <a:gd name="connsiteY7" fmla="*/ 559041 h 602377"/>
              <a:gd name="connsiteX8" fmla="*/ 377028 w 2054150"/>
              <a:gd name="connsiteY8" fmla="*/ 572042 h 602377"/>
              <a:gd name="connsiteX9" fmla="*/ 429032 w 2054150"/>
              <a:gd name="connsiteY9" fmla="*/ 589376 h 602377"/>
              <a:gd name="connsiteX10" fmla="*/ 502704 w 2054150"/>
              <a:gd name="connsiteY10" fmla="*/ 593710 h 602377"/>
              <a:gd name="connsiteX11" fmla="*/ 528706 w 2054150"/>
              <a:gd name="connsiteY11" fmla="*/ 537373 h 602377"/>
              <a:gd name="connsiteX12" fmla="*/ 775724 w 2054150"/>
              <a:gd name="connsiteY12" fmla="*/ 494036 h 602377"/>
              <a:gd name="connsiteX13" fmla="*/ 927401 w 2054150"/>
              <a:gd name="connsiteY13" fmla="*/ 485369 h 602377"/>
              <a:gd name="connsiteX14" fmla="*/ 1066078 w 2054150"/>
              <a:gd name="connsiteY14" fmla="*/ 481035 h 602377"/>
              <a:gd name="connsiteX15" fmla="*/ 1087746 w 2054150"/>
              <a:gd name="connsiteY15" fmla="*/ 511371 h 602377"/>
              <a:gd name="connsiteX16" fmla="*/ 1135417 w 2054150"/>
              <a:gd name="connsiteY16" fmla="*/ 515704 h 602377"/>
              <a:gd name="connsiteX17" fmla="*/ 1178753 w 2054150"/>
              <a:gd name="connsiteY17" fmla="*/ 515704 h 602377"/>
              <a:gd name="connsiteX18" fmla="*/ 1187420 w 2054150"/>
              <a:gd name="connsiteY18" fmla="*/ 589376 h 602377"/>
              <a:gd name="connsiteX19" fmla="*/ 1269760 w 2054150"/>
              <a:gd name="connsiteY19" fmla="*/ 602377 h 602377"/>
              <a:gd name="connsiteX20" fmla="*/ 1295762 w 2054150"/>
              <a:gd name="connsiteY20" fmla="*/ 528705 h 602377"/>
              <a:gd name="connsiteX21" fmla="*/ 1321763 w 2054150"/>
              <a:gd name="connsiteY21" fmla="*/ 489703 h 602377"/>
              <a:gd name="connsiteX22" fmla="*/ 1369434 w 2054150"/>
              <a:gd name="connsiteY22" fmla="*/ 450700 h 602377"/>
              <a:gd name="connsiteX23" fmla="*/ 1408436 w 2054150"/>
              <a:gd name="connsiteY23" fmla="*/ 450700 h 602377"/>
              <a:gd name="connsiteX24" fmla="*/ 1464774 w 2054150"/>
              <a:gd name="connsiteY24" fmla="*/ 455033 h 602377"/>
              <a:gd name="connsiteX25" fmla="*/ 1521111 w 2054150"/>
              <a:gd name="connsiteY25" fmla="*/ 433365 h 602377"/>
              <a:gd name="connsiteX26" fmla="*/ 1672789 w 2054150"/>
              <a:gd name="connsiteY26" fmla="*/ 433365 h 602377"/>
              <a:gd name="connsiteX27" fmla="*/ 1729126 w 2054150"/>
              <a:gd name="connsiteY27" fmla="*/ 433365 h 602377"/>
              <a:gd name="connsiteX28" fmla="*/ 1772463 w 2054150"/>
              <a:gd name="connsiteY28" fmla="*/ 437699 h 602377"/>
              <a:gd name="connsiteX29" fmla="*/ 1893805 w 2054150"/>
              <a:gd name="connsiteY29" fmla="*/ 450700 h 602377"/>
              <a:gd name="connsiteX30" fmla="*/ 1945809 w 2054150"/>
              <a:gd name="connsiteY30" fmla="*/ 450700 h 602377"/>
              <a:gd name="connsiteX31" fmla="*/ 1967477 w 2054150"/>
              <a:gd name="connsiteY31" fmla="*/ 489703 h 602377"/>
              <a:gd name="connsiteX32" fmla="*/ 2002146 w 2054150"/>
              <a:gd name="connsiteY32" fmla="*/ 502703 h 602377"/>
              <a:gd name="connsiteX33" fmla="*/ 2010814 w 2054150"/>
              <a:gd name="connsiteY33" fmla="*/ 511371 h 602377"/>
              <a:gd name="connsiteX34" fmla="*/ 2023815 w 2054150"/>
              <a:gd name="connsiteY34" fmla="*/ 520038 h 602377"/>
              <a:gd name="connsiteX35" fmla="*/ 2032482 w 2054150"/>
              <a:gd name="connsiteY35" fmla="*/ 528705 h 602377"/>
              <a:gd name="connsiteX36" fmla="*/ 2054150 w 2054150"/>
              <a:gd name="connsiteY36" fmla="*/ 524372 h 602377"/>
              <a:gd name="connsiteX37" fmla="*/ 2006480 w 2054150"/>
              <a:gd name="connsiteY37" fmla="*/ 368360 h 602377"/>
              <a:gd name="connsiteX38" fmla="*/ 2028148 w 2054150"/>
              <a:gd name="connsiteY38" fmla="*/ 346692 h 602377"/>
              <a:gd name="connsiteX39" fmla="*/ 2015147 w 2054150"/>
              <a:gd name="connsiteY39" fmla="*/ 255685 h 602377"/>
              <a:gd name="connsiteX40" fmla="*/ 1958810 w 2054150"/>
              <a:gd name="connsiteY40" fmla="*/ 290355 h 602377"/>
              <a:gd name="connsiteX41" fmla="*/ 1915473 w 2054150"/>
              <a:gd name="connsiteY41" fmla="*/ 385695 h 602377"/>
              <a:gd name="connsiteX42" fmla="*/ 1846135 w 2054150"/>
              <a:gd name="connsiteY42" fmla="*/ 390029 h 602377"/>
              <a:gd name="connsiteX43" fmla="*/ 1612118 w 2054150"/>
              <a:gd name="connsiteY43" fmla="*/ 390029 h 602377"/>
              <a:gd name="connsiteX44" fmla="*/ 1343432 w 2054150"/>
              <a:gd name="connsiteY44" fmla="*/ 429031 h 602377"/>
              <a:gd name="connsiteX45" fmla="*/ 1304429 w 2054150"/>
              <a:gd name="connsiteY45" fmla="*/ 429031 h 602377"/>
              <a:gd name="connsiteX46" fmla="*/ 1061745 w 2054150"/>
              <a:gd name="connsiteY46" fmla="*/ 450700 h 602377"/>
              <a:gd name="connsiteX47" fmla="*/ 1048744 w 2054150"/>
              <a:gd name="connsiteY47" fmla="*/ 390029 h 602377"/>
              <a:gd name="connsiteX48" fmla="*/ 1001073 w 2054150"/>
              <a:gd name="connsiteY48" fmla="*/ 390029 h 602377"/>
              <a:gd name="connsiteX49" fmla="*/ 953403 w 2054150"/>
              <a:gd name="connsiteY49" fmla="*/ 390029 h 602377"/>
              <a:gd name="connsiteX50" fmla="*/ 923068 w 2054150"/>
              <a:gd name="connsiteY50" fmla="*/ 416031 h 602377"/>
              <a:gd name="connsiteX51" fmla="*/ 879731 w 2054150"/>
              <a:gd name="connsiteY51" fmla="*/ 398696 h 602377"/>
              <a:gd name="connsiteX52" fmla="*/ 810393 w 2054150"/>
              <a:gd name="connsiteY52" fmla="*/ 394362 h 602377"/>
              <a:gd name="connsiteX53" fmla="*/ 728054 w 2054150"/>
              <a:gd name="connsiteY53" fmla="*/ 368360 h 602377"/>
              <a:gd name="connsiteX54" fmla="*/ 741054 w 2054150"/>
              <a:gd name="connsiteY54" fmla="*/ 424698 h 602377"/>
              <a:gd name="connsiteX55" fmla="*/ 741054 w 2054150"/>
              <a:gd name="connsiteY55" fmla="*/ 424698 h 602377"/>
              <a:gd name="connsiteX56" fmla="*/ 736721 w 2054150"/>
              <a:gd name="connsiteY56" fmla="*/ 472368 h 602377"/>
              <a:gd name="connsiteX57" fmla="*/ 524372 w 2054150"/>
              <a:gd name="connsiteY57" fmla="*/ 507037 h 602377"/>
              <a:gd name="connsiteX58" fmla="*/ 333691 w 2054150"/>
              <a:gd name="connsiteY58" fmla="*/ 502703 h 602377"/>
              <a:gd name="connsiteX59" fmla="*/ 325024 w 2054150"/>
              <a:gd name="connsiteY59" fmla="*/ 455033 h 602377"/>
              <a:gd name="connsiteX60" fmla="*/ 186347 w 2054150"/>
              <a:gd name="connsiteY60" fmla="*/ 411697 h 602377"/>
              <a:gd name="connsiteX61" fmla="*/ 182014 w 2054150"/>
              <a:gd name="connsiteY61" fmla="*/ 455033 h 602377"/>
              <a:gd name="connsiteX62" fmla="*/ 125676 w 2054150"/>
              <a:gd name="connsiteY62" fmla="*/ 442032 h 602377"/>
              <a:gd name="connsiteX63" fmla="*/ 60672 w 2054150"/>
              <a:gd name="connsiteY63" fmla="*/ 433365 h 602377"/>
              <a:gd name="connsiteX64" fmla="*/ 60672 w 2054150"/>
              <a:gd name="connsiteY64" fmla="*/ 433365 h 602377"/>
              <a:gd name="connsiteX65" fmla="*/ 21669 w 2054150"/>
              <a:gd name="connsiteY65" fmla="*/ 433365 h 602377"/>
              <a:gd name="connsiteX66" fmla="*/ 26002 w 2054150"/>
              <a:gd name="connsiteY66" fmla="*/ 351026 h 602377"/>
              <a:gd name="connsiteX67" fmla="*/ 43337 w 2054150"/>
              <a:gd name="connsiteY67" fmla="*/ 320690 h 602377"/>
              <a:gd name="connsiteX68" fmla="*/ 47671 w 2054150"/>
              <a:gd name="connsiteY68" fmla="*/ 255685 h 602377"/>
              <a:gd name="connsiteX69" fmla="*/ 34670 w 2054150"/>
              <a:gd name="connsiteY69" fmla="*/ 216683 h 602377"/>
              <a:gd name="connsiteX70" fmla="*/ 39003 w 2054150"/>
              <a:gd name="connsiteY70" fmla="*/ 125676 h 602377"/>
              <a:gd name="connsiteX71" fmla="*/ 47671 w 2054150"/>
              <a:gd name="connsiteY71" fmla="*/ 43337 h 602377"/>
              <a:gd name="connsiteX72" fmla="*/ 13001 w 2054150"/>
              <a:gd name="connsiteY72" fmla="*/ 0 h 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054150" h="602377">
                <a:moveTo>
                  <a:pt x="13001" y="0"/>
                </a:moveTo>
                <a:lnTo>
                  <a:pt x="13001" y="0"/>
                </a:lnTo>
                <a:lnTo>
                  <a:pt x="0" y="476702"/>
                </a:lnTo>
                <a:lnTo>
                  <a:pt x="65005" y="459367"/>
                </a:lnTo>
                <a:lnTo>
                  <a:pt x="147345" y="468034"/>
                </a:lnTo>
                <a:lnTo>
                  <a:pt x="190681" y="481035"/>
                </a:lnTo>
                <a:lnTo>
                  <a:pt x="299022" y="533039"/>
                </a:lnTo>
                <a:lnTo>
                  <a:pt x="325024" y="559041"/>
                </a:lnTo>
                <a:lnTo>
                  <a:pt x="377028" y="572042"/>
                </a:lnTo>
                <a:lnTo>
                  <a:pt x="429032" y="589376"/>
                </a:lnTo>
                <a:lnTo>
                  <a:pt x="502704" y="593710"/>
                </a:lnTo>
                <a:lnTo>
                  <a:pt x="528706" y="537373"/>
                </a:lnTo>
                <a:lnTo>
                  <a:pt x="775724" y="494036"/>
                </a:lnTo>
                <a:lnTo>
                  <a:pt x="927401" y="485369"/>
                </a:lnTo>
                <a:lnTo>
                  <a:pt x="1066078" y="481035"/>
                </a:lnTo>
                <a:lnTo>
                  <a:pt x="1087746" y="511371"/>
                </a:lnTo>
                <a:lnTo>
                  <a:pt x="1135417" y="515704"/>
                </a:lnTo>
                <a:lnTo>
                  <a:pt x="1178753" y="515704"/>
                </a:lnTo>
                <a:lnTo>
                  <a:pt x="1187420" y="589376"/>
                </a:lnTo>
                <a:lnTo>
                  <a:pt x="1269760" y="602377"/>
                </a:lnTo>
                <a:lnTo>
                  <a:pt x="1295762" y="528705"/>
                </a:lnTo>
                <a:cubicBezTo>
                  <a:pt x="1322630" y="492881"/>
                  <a:pt x="1321763" y="508481"/>
                  <a:pt x="1321763" y="489703"/>
                </a:cubicBezTo>
                <a:lnTo>
                  <a:pt x="1369434" y="450700"/>
                </a:lnTo>
                <a:lnTo>
                  <a:pt x="1408436" y="450700"/>
                </a:lnTo>
                <a:lnTo>
                  <a:pt x="1464774" y="455033"/>
                </a:lnTo>
                <a:lnTo>
                  <a:pt x="1521111" y="433365"/>
                </a:lnTo>
                <a:lnTo>
                  <a:pt x="1672789" y="433365"/>
                </a:lnTo>
                <a:lnTo>
                  <a:pt x="1729126" y="433365"/>
                </a:lnTo>
                <a:lnTo>
                  <a:pt x="1772463" y="437699"/>
                </a:lnTo>
                <a:lnTo>
                  <a:pt x="1893805" y="450700"/>
                </a:lnTo>
                <a:lnTo>
                  <a:pt x="1945809" y="450700"/>
                </a:lnTo>
                <a:lnTo>
                  <a:pt x="1967477" y="489703"/>
                </a:lnTo>
                <a:cubicBezTo>
                  <a:pt x="1979033" y="494036"/>
                  <a:pt x="1991107" y="497184"/>
                  <a:pt x="2002146" y="502703"/>
                </a:cubicBezTo>
                <a:cubicBezTo>
                  <a:pt x="2005801" y="504530"/>
                  <a:pt x="2007623" y="508818"/>
                  <a:pt x="2010814" y="511371"/>
                </a:cubicBezTo>
                <a:cubicBezTo>
                  <a:pt x="2014881" y="514625"/>
                  <a:pt x="2023815" y="520038"/>
                  <a:pt x="2023815" y="520038"/>
                </a:cubicBezTo>
                <a:lnTo>
                  <a:pt x="2032482" y="528705"/>
                </a:lnTo>
                <a:lnTo>
                  <a:pt x="2054150" y="524372"/>
                </a:lnTo>
                <a:lnTo>
                  <a:pt x="2006480" y="368360"/>
                </a:lnTo>
                <a:lnTo>
                  <a:pt x="2028148" y="346692"/>
                </a:lnTo>
                <a:lnTo>
                  <a:pt x="2015147" y="255685"/>
                </a:lnTo>
                <a:lnTo>
                  <a:pt x="1958810" y="290355"/>
                </a:lnTo>
                <a:lnTo>
                  <a:pt x="1915473" y="385695"/>
                </a:lnTo>
                <a:lnTo>
                  <a:pt x="1846135" y="390029"/>
                </a:lnTo>
                <a:lnTo>
                  <a:pt x="1612118" y="390029"/>
                </a:lnTo>
                <a:lnTo>
                  <a:pt x="1343432" y="429031"/>
                </a:lnTo>
                <a:lnTo>
                  <a:pt x="1304429" y="429031"/>
                </a:lnTo>
                <a:lnTo>
                  <a:pt x="1061745" y="450700"/>
                </a:lnTo>
                <a:lnTo>
                  <a:pt x="1048744" y="390029"/>
                </a:lnTo>
                <a:lnTo>
                  <a:pt x="1001073" y="390029"/>
                </a:lnTo>
                <a:lnTo>
                  <a:pt x="953403" y="390029"/>
                </a:lnTo>
                <a:lnTo>
                  <a:pt x="923068" y="416031"/>
                </a:lnTo>
                <a:lnTo>
                  <a:pt x="879731" y="398696"/>
                </a:lnTo>
                <a:lnTo>
                  <a:pt x="810393" y="394362"/>
                </a:lnTo>
                <a:lnTo>
                  <a:pt x="728054" y="368360"/>
                </a:lnTo>
                <a:lnTo>
                  <a:pt x="741054" y="424698"/>
                </a:lnTo>
                <a:lnTo>
                  <a:pt x="741054" y="424698"/>
                </a:lnTo>
                <a:lnTo>
                  <a:pt x="736721" y="472368"/>
                </a:lnTo>
                <a:lnTo>
                  <a:pt x="524372" y="507037"/>
                </a:lnTo>
                <a:lnTo>
                  <a:pt x="333691" y="502703"/>
                </a:lnTo>
                <a:lnTo>
                  <a:pt x="325024" y="455033"/>
                </a:lnTo>
                <a:lnTo>
                  <a:pt x="186347" y="411697"/>
                </a:lnTo>
                <a:lnTo>
                  <a:pt x="182014" y="455033"/>
                </a:lnTo>
                <a:lnTo>
                  <a:pt x="125676" y="442032"/>
                </a:lnTo>
                <a:lnTo>
                  <a:pt x="60672" y="433365"/>
                </a:lnTo>
                <a:lnTo>
                  <a:pt x="60672" y="433365"/>
                </a:lnTo>
                <a:lnTo>
                  <a:pt x="21669" y="433365"/>
                </a:lnTo>
                <a:lnTo>
                  <a:pt x="26002" y="351026"/>
                </a:lnTo>
                <a:lnTo>
                  <a:pt x="43337" y="320690"/>
                </a:lnTo>
                <a:lnTo>
                  <a:pt x="47671" y="255685"/>
                </a:lnTo>
                <a:lnTo>
                  <a:pt x="34670" y="216683"/>
                </a:lnTo>
                <a:lnTo>
                  <a:pt x="39003" y="125676"/>
                </a:lnTo>
                <a:lnTo>
                  <a:pt x="47671" y="43337"/>
                </a:lnTo>
                <a:lnTo>
                  <a:pt x="13001" y="0"/>
                </a:ln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99592" y="332656"/>
            <a:ext cx="8064896" cy="369332"/>
          </a:xfrm>
          <a:prstGeom prst="rect">
            <a:avLst/>
          </a:prstGeom>
          <a:noFill/>
        </p:spPr>
        <p:txBody>
          <a:bodyPr wrap="square" rtlCol="0">
            <a:spAutoFit/>
          </a:bodyPr>
          <a:lstStyle/>
          <a:p>
            <a:pPr algn="ctr"/>
            <a:r>
              <a:rPr lang="it-IT" b="1" dirty="0" smtClean="0">
                <a:solidFill>
                  <a:schemeClr val="accent6">
                    <a:lumMod val="50000"/>
                  </a:schemeClr>
                </a:solidFill>
              </a:rPr>
              <a:t>IL PROFILO DEMOGRAFICO </a:t>
            </a:r>
            <a:endParaRPr lang="it-IT" dirty="0" smtClean="0">
              <a:solidFill>
                <a:schemeClr val="accent6">
                  <a:lumMod val="50000"/>
                </a:schemeClr>
              </a:solidFill>
            </a:endParaRPr>
          </a:p>
        </p:txBody>
      </p:sp>
      <p:sp>
        <p:nvSpPr>
          <p:cNvPr id="7" name="Rettangolo 6"/>
          <p:cNvSpPr/>
          <p:nvPr/>
        </p:nvSpPr>
        <p:spPr>
          <a:xfrm>
            <a:off x="3419872" y="5661248"/>
            <a:ext cx="2952328" cy="216024"/>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8</a:t>
            </a:fld>
            <a:endParaRPr lang="it-IT" sz="1200" dirty="0">
              <a:latin typeface="Book Antiqua" pitchFamily="18" charset="0"/>
            </a:endParaRPr>
          </a:p>
        </p:txBody>
      </p:sp>
      <p:sp>
        <p:nvSpPr>
          <p:cNvPr id="31" name="CasellaDiTesto 30"/>
          <p:cNvSpPr txBox="1"/>
          <p:nvPr/>
        </p:nvSpPr>
        <p:spPr>
          <a:xfrm>
            <a:off x="899592" y="692696"/>
            <a:ext cx="7920880" cy="646331"/>
          </a:xfrm>
          <a:prstGeom prst="rect">
            <a:avLst/>
          </a:prstGeom>
          <a:noFill/>
        </p:spPr>
        <p:txBody>
          <a:bodyPr wrap="square" rtlCol="0">
            <a:spAutoFit/>
          </a:bodyPr>
          <a:lstStyle/>
          <a:p>
            <a:pPr algn="just"/>
            <a:r>
              <a:rPr lang="it-IT" dirty="0" smtClean="0">
                <a:solidFill>
                  <a:schemeClr val="accent6">
                    <a:lumMod val="50000"/>
                  </a:schemeClr>
                </a:solidFill>
              </a:rPr>
              <a:t>L’</a:t>
            </a:r>
            <a:r>
              <a:rPr lang="it-IT" b="1" dirty="0" smtClean="0">
                <a:solidFill>
                  <a:schemeClr val="accent6">
                    <a:lumMod val="50000"/>
                  </a:schemeClr>
                </a:solidFill>
              </a:rPr>
              <a:t>andamento della popolazione </a:t>
            </a:r>
            <a:r>
              <a:rPr lang="it-IT" dirty="0" smtClean="0">
                <a:solidFill>
                  <a:schemeClr val="accent6">
                    <a:lumMod val="50000"/>
                  </a:schemeClr>
                </a:solidFill>
              </a:rPr>
              <a:t>a partire dal 1981 è in sensibile crescita con un exploit nel decennio 2001 – </a:t>
            </a:r>
            <a:r>
              <a:rPr lang="it-IT" dirty="0" smtClean="0">
                <a:solidFill>
                  <a:schemeClr val="accent6">
                    <a:lumMod val="50000"/>
                  </a:schemeClr>
                </a:solidFill>
              </a:rPr>
              <a:t>2011.</a:t>
            </a:r>
            <a:endParaRPr lang="it-IT" dirty="0" smtClean="0">
              <a:solidFill>
                <a:schemeClr val="accent6">
                  <a:lumMod val="50000"/>
                </a:schemeClr>
              </a:solidFill>
            </a:endParaRPr>
          </a:p>
        </p:txBody>
      </p:sp>
      <p:pic>
        <p:nvPicPr>
          <p:cNvPr id="47107" name="Picture 3"/>
          <p:cNvPicPr>
            <a:picLocks noChangeAspect="1" noChangeArrowheads="1"/>
          </p:cNvPicPr>
          <p:nvPr/>
        </p:nvPicPr>
        <p:blipFill>
          <a:blip r:embed="rId3" cstate="print"/>
          <a:srcRect/>
          <a:stretch>
            <a:fillRect/>
          </a:stretch>
        </p:blipFill>
        <p:spPr bwMode="auto">
          <a:xfrm>
            <a:off x="971600" y="1340768"/>
            <a:ext cx="4248471" cy="2815164"/>
          </a:xfrm>
          <a:prstGeom prst="rect">
            <a:avLst/>
          </a:prstGeom>
          <a:noFill/>
          <a:ln w="9525">
            <a:noFill/>
            <a:miter lim="800000"/>
            <a:headEnd/>
            <a:tailEnd/>
          </a:ln>
          <a:effectLst/>
        </p:spPr>
      </p:pic>
      <p:sp>
        <p:nvSpPr>
          <p:cNvPr id="38" name="CasellaDiTesto 37"/>
          <p:cNvSpPr txBox="1"/>
          <p:nvPr/>
        </p:nvSpPr>
        <p:spPr>
          <a:xfrm>
            <a:off x="899592" y="4201924"/>
            <a:ext cx="7920880" cy="523220"/>
          </a:xfrm>
          <a:prstGeom prst="rect">
            <a:avLst/>
          </a:prstGeom>
          <a:noFill/>
        </p:spPr>
        <p:txBody>
          <a:bodyPr wrap="square" rtlCol="0">
            <a:spAutoFit/>
          </a:bodyPr>
          <a:lstStyle/>
          <a:p>
            <a:pPr algn="just"/>
            <a:r>
              <a:rPr lang="it-IT" sz="1400" i="1" dirty="0" smtClean="0">
                <a:solidFill>
                  <a:schemeClr val="accent6">
                    <a:lumMod val="50000"/>
                  </a:schemeClr>
                </a:solidFill>
              </a:rPr>
              <a:t>Andamento demografico della popolazione residente nel comune di Calcinaia nel decennio intercensuario 2001-2011 e fino al 2012 (Popolazione residente al 31 dicembre di ogni anno - Dati ISTAT)</a:t>
            </a:r>
          </a:p>
        </p:txBody>
      </p:sp>
      <p:sp>
        <p:nvSpPr>
          <p:cNvPr id="8" name="CasellaDiTesto 7"/>
          <p:cNvSpPr txBox="1"/>
          <p:nvPr/>
        </p:nvSpPr>
        <p:spPr>
          <a:xfrm>
            <a:off x="899592" y="4797152"/>
            <a:ext cx="8064896" cy="1754326"/>
          </a:xfrm>
          <a:prstGeom prst="rect">
            <a:avLst/>
          </a:prstGeom>
          <a:noFill/>
        </p:spPr>
        <p:txBody>
          <a:bodyPr wrap="square" rtlCol="0">
            <a:spAutoFit/>
          </a:bodyPr>
          <a:lstStyle/>
          <a:p>
            <a:pPr algn="just"/>
            <a:r>
              <a:rPr lang="it-IT" dirty="0" smtClean="0">
                <a:solidFill>
                  <a:schemeClr val="accent6">
                    <a:lumMod val="50000"/>
                  </a:schemeClr>
                </a:solidFill>
              </a:rPr>
              <a:t>Rispetto </a:t>
            </a:r>
            <a:r>
              <a:rPr lang="it-IT" dirty="0" smtClean="0">
                <a:solidFill>
                  <a:schemeClr val="accent6">
                    <a:lumMod val="50000"/>
                  </a:schemeClr>
                </a:solidFill>
              </a:rPr>
              <a:t>a Calcinaia, Fornacette risulta il centro più popoloso, anche se Calcinaia cresce di più, con una leggera maggioranza delle donne. A rispecchiare quanto descritto, crescono i nuclei familiari, con una leggera flessione del numero dei componenti, che dal 2001 al 2011 passa da 2,77 a 2,53 componenti. Complessivamente la popolazione e' abbastanza giovane, ed i dati del 2010 registrano una flessione degli </a:t>
            </a:r>
            <a:r>
              <a:rPr lang="it-IT" dirty="0" err="1" smtClean="0">
                <a:solidFill>
                  <a:schemeClr val="accent6">
                    <a:lumMod val="50000"/>
                  </a:schemeClr>
                </a:solidFill>
              </a:rPr>
              <a:t>over</a:t>
            </a:r>
            <a:r>
              <a:rPr lang="it-IT" dirty="0" smtClean="0">
                <a:solidFill>
                  <a:schemeClr val="accent6">
                    <a:lumMod val="50000"/>
                  </a:schemeClr>
                </a:solidFill>
              </a:rPr>
              <a:t> 75. </a:t>
            </a:r>
          </a:p>
        </p:txBody>
      </p:sp>
      <p:sp>
        <p:nvSpPr>
          <p:cNvPr id="9" name="CasellaDiTesto 8"/>
          <p:cNvSpPr txBox="1"/>
          <p:nvPr/>
        </p:nvSpPr>
        <p:spPr>
          <a:xfrm>
            <a:off x="5292080" y="1124744"/>
            <a:ext cx="3528392" cy="3139321"/>
          </a:xfrm>
          <a:prstGeom prst="rect">
            <a:avLst/>
          </a:prstGeom>
          <a:noFill/>
        </p:spPr>
        <p:txBody>
          <a:bodyPr wrap="square" rtlCol="0">
            <a:spAutoFit/>
          </a:bodyPr>
          <a:lstStyle/>
          <a:p>
            <a:pPr algn="just"/>
            <a:r>
              <a:rPr lang="it-IT" dirty="0" smtClean="0">
                <a:solidFill>
                  <a:schemeClr val="accent6">
                    <a:lumMod val="50000"/>
                  </a:schemeClr>
                </a:solidFill>
              </a:rPr>
              <a:t>Come evidenziato nel grafico, nel periodo temporale interessato vi è stato un incremento della popolazione del 40%. </a:t>
            </a:r>
            <a:r>
              <a:rPr lang="it-IT" dirty="0" smtClean="0">
                <a:solidFill>
                  <a:schemeClr val="accent6">
                    <a:lumMod val="50000"/>
                  </a:schemeClr>
                </a:solidFill>
              </a:rPr>
              <a:t>Questo è stato uno dei motivi che hanno determinato la scelta dell’Amministrazione </a:t>
            </a:r>
            <a:r>
              <a:rPr lang="it-IT" dirty="0" smtClean="0">
                <a:solidFill>
                  <a:schemeClr val="accent6">
                    <a:lumMod val="50000"/>
                  </a:schemeClr>
                </a:solidFill>
              </a:rPr>
              <a:t> </a:t>
            </a:r>
            <a:r>
              <a:rPr lang="it-IT" dirty="0" smtClean="0">
                <a:solidFill>
                  <a:schemeClr val="accent6">
                    <a:lumMod val="50000"/>
                  </a:schemeClr>
                </a:solidFill>
              </a:rPr>
              <a:t>di contenere, con questi strumenti urbanistici, la nuova edificazione sul territorio, con conseguente riduzione dei dimensionamenti residui.</a:t>
            </a:r>
            <a:endParaRPr lang="it-IT" dirty="0" smtClean="0">
              <a:solidFill>
                <a:schemeClr val="accent6">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19872" y="5661248"/>
            <a:ext cx="2952328" cy="216024"/>
          </a:xfrm>
          <a:prstGeom prst="rect">
            <a:avLst/>
          </a:prstGeom>
          <a:blipFill>
            <a:blip r:embed="rId2" cstate="print">
              <a:duotone>
                <a:prstClr val="black"/>
                <a:schemeClr val="accent1">
                  <a:tint val="45000"/>
                  <a:satMod val="400000"/>
                </a:schemeClr>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4"/>
          </p:nvPr>
        </p:nvSpPr>
        <p:spPr/>
        <p:txBody>
          <a:bodyPr/>
          <a:lstStyle/>
          <a:p>
            <a:fld id="{94F482F8-5425-4245-B5F6-845154E2FBD2}" type="slidenum">
              <a:rPr lang="it-IT" sz="1200" smtClean="0">
                <a:latin typeface="Book Antiqua" pitchFamily="18" charset="0"/>
              </a:rPr>
              <a:pPr/>
              <a:t>9</a:t>
            </a:fld>
            <a:endParaRPr lang="it-IT" sz="1200" dirty="0">
              <a:latin typeface="Book Antiqua" pitchFamily="18" charset="0"/>
            </a:endParaRPr>
          </a:p>
        </p:txBody>
      </p:sp>
      <p:sp>
        <p:nvSpPr>
          <p:cNvPr id="31" name="CasellaDiTesto 30"/>
          <p:cNvSpPr txBox="1"/>
          <p:nvPr/>
        </p:nvSpPr>
        <p:spPr>
          <a:xfrm>
            <a:off x="899592" y="404664"/>
            <a:ext cx="7920880" cy="1477328"/>
          </a:xfrm>
          <a:prstGeom prst="rect">
            <a:avLst/>
          </a:prstGeom>
          <a:noFill/>
        </p:spPr>
        <p:txBody>
          <a:bodyPr wrap="square" rtlCol="0">
            <a:spAutoFit/>
          </a:bodyPr>
          <a:lstStyle/>
          <a:p>
            <a:pPr algn="ctr"/>
            <a:r>
              <a:rPr lang="it-IT" b="1" dirty="0" smtClean="0">
                <a:solidFill>
                  <a:schemeClr val="accent6">
                    <a:lumMod val="50000"/>
                  </a:schemeClr>
                </a:solidFill>
              </a:rPr>
              <a:t>IL PROFILO OCCUPAZIONALE</a:t>
            </a:r>
          </a:p>
          <a:p>
            <a:pPr algn="just"/>
            <a:r>
              <a:rPr lang="it-IT" dirty="0" smtClean="0">
                <a:solidFill>
                  <a:schemeClr val="accent6">
                    <a:lumMod val="50000"/>
                  </a:schemeClr>
                </a:solidFill>
              </a:rPr>
              <a:t>Il </a:t>
            </a:r>
            <a:r>
              <a:rPr lang="it-IT" b="1" dirty="0" smtClean="0">
                <a:solidFill>
                  <a:schemeClr val="accent6">
                    <a:lumMod val="50000"/>
                  </a:schemeClr>
                </a:solidFill>
              </a:rPr>
              <a:t>sistema produttivo </a:t>
            </a:r>
            <a:r>
              <a:rPr lang="it-IT" dirty="0" smtClean="0">
                <a:solidFill>
                  <a:schemeClr val="accent6">
                    <a:lumMod val="50000"/>
                  </a:schemeClr>
                </a:solidFill>
              </a:rPr>
              <a:t>impegna più della metà della popolazione attiva, occupata al 45,9% nell’industria e al 52,6% nel terziario, per il resto in agricoltura. La popolazione attiva si sposta per più della metà all’interno del Comune. Nelle imprese prevalgono le unità locali con non più di 5 addetti e le imprese artigiane.</a:t>
            </a:r>
          </a:p>
        </p:txBody>
      </p:sp>
      <p:sp>
        <p:nvSpPr>
          <p:cNvPr id="8" name="CasellaDiTesto 7"/>
          <p:cNvSpPr txBox="1"/>
          <p:nvPr/>
        </p:nvSpPr>
        <p:spPr>
          <a:xfrm>
            <a:off x="899592" y="2348880"/>
            <a:ext cx="7920880" cy="2902386"/>
          </a:xfrm>
          <a:prstGeom prst="rect">
            <a:avLst/>
          </a:prstGeom>
          <a:noFill/>
        </p:spPr>
        <p:txBody>
          <a:bodyPr wrap="square" rtlCol="0">
            <a:spAutoFit/>
          </a:bodyPr>
          <a:lstStyle/>
          <a:p>
            <a:pPr algn="ctr"/>
            <a:r>
              <a:rPr lang="it-IT" b="1" dirty="0" smtClean="0">
                <a:solidFill>
                  <a:schemeClr val="accent6">
                    <a:lumMod val="50000"/>
                  </a:schemeClr>
                </a:solidFill>
              </a:rPr>
              <a:t>L'ECONOMIA</a:t>
            </a:r>
            <a:endParaRPr lang="it-IT" b="1" dirty="0">
              <a:solidFill>
                <a:schemeClr val="accent6">
                  <a:lumMod val="50000"/>
                </a:schemeClr>
              </a:solidFill>
            </a:endParaRPr>
          </a:p>
          <a:p>
            <a:pPr algn="just"/>
            <a:r>
              <a:rPr lang="it-IT" dirty="0" smtClean="0">
                <a:solidFill>
                  <a:schemeClr val="accent6">
                    <a:lumMod val="50000"/>
                  </a:schemeClr>
                </a:solidFill>
              </a:rPr>
              <a:t>Il territorio di Calcinaia è stato interessato da dinamiche di forte evoluzione, con nuovi insediamenti produttivi o ampliamenti di quelli esistenti, crescita e innovazione delle aziende  insediate e della rete delle piccole imprese industriali artigiane. </a:t>
            </a:r>
          </a:p>
          <a:p>
            <a:pPr algn="just"/>
            <a:r>
              <a:rPr lang="it-IT" dirty="0" smtClean="0">
                <a:solidFill>
                  <a:schemeClr val="accent6">
                    <a:lumMod val="50000"/>
                  </a:schemeClr>
                </a:solidFill>
              </a:rPr>
              <a:t>Da un’analisi delle attività economiche presenti nel territorio, il settore industriale risulta il principale campo di attività. </a:t>
            </a:r>
          </a:p>
          <a:p>
            <a:pPr algn="just"/>
            <a:r>
              <a:rPr lang="it-IT" dirty="0" smtClean="0">
                <a:solidFill>
                  <a:schemeClr val="accent6">
                    <a:lumMod val="50000"/>
                  </a:schemeClr>
                </a:solidFill>
              </a:rPr>
              <a:t>La struttura produttiva del Comune di Calcinaia si caratterizza per la forte presenza delle imprese </a:t>
            </a:r>
            <a:r>
              <a:rPr lang="it-IT" dirty="0" smtClean="0">
                <a:solidFill>
                  <a:schemeClr val="accent6">
                    <a:lumMod val="50000"/>
                  </a:schemeClr>
                </a:solidFill>
              </a:rPr>
              <a:t>manifatturiere; questo </a:t>
            </a:r>
            <a:r>
              <a:rPr lang="it-IT" dirty="0" smtClean="0">
                <a:solidFill>
                  <a:schemeClr val="accent6">
                    <a:lumMod val="50000"/>
                  </a:schemeClr>
                </a:solidFill>
              </a:rPr>
              <a:t>marcato carattere industriale si delinea fin dai primi anni Sessanta e prosegue, pur con riconversioni e </a:t>
            </a:r>
            <a:r>
              <a:rPr lang="it-IT" dirty="0" smtClean="0">
                <a:solidFill>
                  <a:schemeClr val="accent6">
                    <a:lumMod val="50000"/>
                  </a:schemeClr>
                </a:solidFill>
              </a:rPr>
              <a:t>mutamenti, </a:t>
            </a:r>
            <a:r>
              <a:rPr lang="it-IT" dirty="0" smtClean="0">
                <a:solidFill>
                  <a:schemeClr val="accent6">
                    <a:lumMod val="50000"/>
                  </a:schemeClr>
                </a:solidFill>
              </a:rPr>
              <a:t>fino ad oggi. </a:t>
            </a:r>
          </a:p>
        </p:txBody>
      </p:sp>
    </p:spTree>
  </p:cSld>
  <p:clrMapOvr>
    <a:masterClrMapping/>
  </p:clrMapOvr>
</p:sld>
</file>

<file path=ppt/theme/theme1.xml><?xml version="1.0" encoding="utf-8"?>
<a:theme xmlns:a="http://schemas.openxmlformats.org/drawingml/2006/main" name="Modello struttura esplorazione">
  <a:themeElements>
    <a:clrScheme name="Tema di Office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fontScheme name="Tema di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i Office 1">
        <a:dk1>
          <a:srgbClr val="000000"/>
        </a:dk1>
        <a:lt1>
          <a:srgbClr val="A7947B"/>
        </a:lt1>
        <a:dk2>
          <a:srgbClr val="FFFFFF"/>
        </a:dk2>
        <a:lt2>
          <a:srgbClr val="808080"/>
        </a:lt2>
        <a:accent1>
          <a:srgbClr val="DFD6C3"/>
        </a:accent1>
        <a:accent2>
          <a:srgbClr val="D69B80"/>
        </a:accent2>
        <a:accent3>
          <a:srgbClr val="D0C8BF"/>
        </a:accent3>
        <a:accent4>
          <a:srgbClr val="000000"/>
        </a:accent4>
        <a:accent5>
          <a:srgbClr val="ECE8DE"/>
        </a:accent5>
        <a:accent6>
          <a:srgbClr val="C28C73"/>
        </a:accent6>
        <a:hlink>
          <a:srgbClr val="CAA966"/>
        </a:hlink>
        <a:folHlink>
          <a:srgbClr val="FFFFCC"/>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clrMap bg1="lt1" tx1="dk1" bg2="lt2" tx2="dk2" accent1="accent1" accent2="accent2" accent3="accent3" accent4="accent4" accent5="accent5" accent6="accent6" hlink="hlink" folHlink="folHlink"/>
    </a:extraClrScheme>
    <a:extraClrScheme>
      <a:clrScheme name="Tema di Office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9D7643"/>
        </a:lt1>
        <a:dk2>
          <a:srgbClr val="FFFFFF"/>
        </a:dk2>
        <a:lt2>
          <a:srgbClr val="554025"/>
        </a:lt2>
        <a:accent1>
          <a:srgbClr val="CAA966"/>
        </a:accent1>
        <a:accent2>
          <a:srgbClr val="C25422"/>
        </a:accent2>
        <a:accent3>
          <a:srgbClr val="CCBDB0"/>
        </a:accent3>
        <a:accent4>
          <a:srgbClr val="000000"/>
        </a:accent4>
        <a:accent5>
          <a:srgbClr val="E1D1B8"/>
        </a:accent5>
        <a:accent6>
          <a:srgbClr val="B04B1E"/>
        </a:accent6>
        <a:hlink>
          <a:srgbClr val="8488AC"/>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Modello struttura esplorazione</Template>
  <TotalTime>696</TotalTime>
  <Words>4830</Words>
  <Application>Microsoft Office PowerPoint</Application>
  <PresentationFormat>Presentazione su schermo (4:3)</PresentationFormat>
  <Paragraphs>282</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Modello struttura esplorazione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Manager/>
  <Company>Comune di Calcinaia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C.Marchetti</dc:creator>
  <cp:keywords/>
  <dc:description/>
  <cp:lastModifiedBy>C.Marchetti</cp:lastModifiedBy>
  <cp:revision>70</cp:revision>
  <dcterms:created xsi:type="dcterms:W3CDTF">2013-07-18T08:13:31Z</dcterms:created>
  <dcterms:modified xsi:type="dcterms:W3CDTF">2013-07-22T11:23:38Z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TC010690171040</vt:lpwstr>
  </property>
</Properties>
</file>